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0"/>
  </p:notesMasterIdLst>
  <p:sldIdLst>
    <p:sldId id="269" r:id="rId2"/>
    <p:sldId id="518" r:id="rId3"/>
    <p:sldId id="519" r:id="rId4"/>
    <p:sldId id="500" r:id="rId5"/>
    <p:sldId id="504" r:id="rId6"/>
    <p:sldId id="514" r:id="rId7"/>
    <p:sldId id="515" r:id="rId8"/>
    <p:sldId id="342" r:id="rId9"/>
    <p:sldId id="509" r:id="rId10"/>
    <p:sldId id="505" r:id="rId11"/>
    <p:sldId id="511" r:id="rId12"/>
    <p:sldId id="507" r:id="rId13"/>
    <p:sldId id="508" r:id="rId14"/>
    <p:sldId id="506" r:id="rId15"/>
    <p:sldId id="516" r:id="rId16"/>
    <p:sldId id="517" r:id="rId17"/>
    <p:sldId id="512" r:id="rId18"/>
    <p:sldId id="513" r:id="rId19"/>
    <p:sldId id="286" r:id="rId20"/>
    <p:sldId id="487" r:id="rId21"/>
    <p:sldId id="477" r:id="rId22"/>
    <p:sldId id="490" r:id="rId23"/>
    <p:sldId id="492" r:id="rId24"/>
    <p:sldId id="495" r:id="rId25"/>
    <p:sldId id="493" r:id="rId26"/>
    <p:sldId id="494" r:id="rId27"/>
    <p:sldId id="496" r:id="rId28"/>
    <p:sldId id="488" r:id="rId29"/>
    <p:sldId id="489" r:id="rId30"/>
    <p:sldId id="497" r:id="rId31"/>
    <p:sldId id="498" r:id="rId32"/>
    <p:sldId id="499" r:id="rId33"/>
    <p:sldId id="321" r:id="rId34"/>
    <p:sldId id="339" r:id="rId35"/>
    <p:sldId id="340" r:id="rId36"/>
    <p:sldId id="469" r:id="rId37"/>
    <p:sldId id="322" r:id="rId38"/>
    <p:sldId id="47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95A0A4"/>
    <a:srgbClr val="8E9393"/>
    <a:srgbClr val="8E93AE"/>
    <a:srgbClr val="3A9A2D"/>
    <a:srgbClr val="5F3F85"/>
    <a:srgbClr val="CA4546"/>
    <a:srgbClr val="B60805"/>
    <a:srgbClr val="9372BC"/>
    <a:srgbClr val="876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E4FE7-82E0-40AA-9A92-2C03E2915CA4}" v="2" dt="2023-05-18T12:36:59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3784" autoAdjust="0"/>
  </p:normalViewPr>
  <p:slideViewPr>
    <p:cSldViewPr snapToGrid="0">
      <p:cViewPr varScale="1">
        <p:scale>
          <a:sx n="77" d="100"/>
          <a:sy n="77" d="100"/>
        </p:scale>
        <p:origin x="76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17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熊谷 渉" userId="b7a4e8598c9bd55e" providerId="LiveId" clId="{F39F78C8-AE50-498D-9D5F-3C7F3BDF6582}"/>
    <pc:docChg chg="undo custSel addSld delSld modSld sldOrd">
      <pc:chgData name="熊谷 渉" userId="b7a4e8598c9bd55e" providerId="LiveId" clId="{F39F78C8-AE50-498D-9D5F-3C7F3BDF6582}" dt="2023-05-06T11:05:39.828" v="2524" actId="20577"/>
      <pc:docMkLst>
        <pc:docMk/>
      </pc:docMkLst>
      <pc:sldChg chg="modSp mod">
        <pc:chgData name="熊谷 渉" userId="b7a4e8598c9bd55e" providerId="LiveId" clId="{F39F78C8-AE50-498D-9D5F-3C7F3BDF6582}" dt="2023-05-06T10:38:50.569" v="68" actId="20577"/>
        <pc:sldMkLst>
          <pc:docMk/>
          <pc:sldMk cId="1852153746" sldId="269"/>
        </pc:sldMkLst>
        <pc:spChg chg="mod">
          <ac:chgData name="熊谷 渉" userId="b7a4e8598c9bd55e" providerId="LiveId" clId="{F39F78C8-AE50-498D-9D5F-3C7F3BDF6582}" dt="2023-05-06T10:38:50.569" v="68" actId="20577"/>
          <ac:spMkLst>
            <pc:docMk/>
            <pc:sldMk cId="1852153746" sldId="269"/>
            <ac:spMk id="4" creationId="{F0E2552A-DDB9-40EF-BF0E-3C852FB057ED}"/>
          </ac:spMkLst>
        </pc:spChg>
        <pc:spChg chg="mod">
          <ac:chgData name="熊谷 渉" userId="b7a4e8598c9bd55e" providerId="LiveId" clId="{F39F78C8-AE50-498D-9D5F-3C7F3BDF6582}" dt="2023-05-06T10:38:23.372" v="11" actId="20577"/>
          <ac:spMkLst>
            <pc:docMk/>
            <pc:sldMk cId="1852153746" sldId="269"/>
            <ac:spMk id="6" creationId="{3A0A8E59-A952-4AF8-9C16-E3626B2E36B9}"/>
          </ac:spMkLst>
        </pc:spChg>
        <pc:spChg chg="mod">
          <ac:chgData name="熊谷 渉" userId="b7a4e8598c9bd55e" providerId="LiveId" clId="{F39F78C8-AE50-498D-9D5F-3C7F3BDF6582}" dt="2023-05-06T10:38:34.474" v="33" actId="20577"/>
          <ac:spMkLst>
            <pc:docMk/>
            <pc:sldMk cId="1852153746" sldId="269"/>
            <ac:spMk id="7" creationId="{22282EF1-087D-4A23-B09D-4F88CE396B79}"/>
          </ac:spMkLst>
        </pc:spChg>
        <pc:spChg chg="mod">
          <ac:chgData name="熊谷 渉" userId="b7a4e8598c9bd55e" providerId="LiveId" clId="{F39F78C8-AE50-498D-9D5F-3C7F3BDF6582}" dt="2023-05-06T10:38:28.933" v="27" actId="20577"/>
          <ac:spMkLst>
            <pc:docMk/>
            <pc:sldMk cId="1852153746" sldId="269"/>
            <ac:spMk id="8" creationId="{F712EF0B-7DA3-4CB5-AAA1-F1379FEABDB7}"/>
          </ac:spMkLst>
        </pc:spChg>
      </pc:sldChg>
      <pc:sldChg chg="modSp mod">
        <pc:chgData name="熊谷 渉" userId="b7a4e8598c9bd55e" providerId="LiveId" clId="{F39F78C8-AE50-498D-9D5F-3C7F3BDF6582}" dt="2023-05-06T10:43:10.983" v="550" actId="20577"/>
        <pc:sldMkLst>
          <pc:docMk/>
          <pc:sldMk cId="2538294317" sldId="292"/>
        </pc:sldMkLst>
        <pc:spChg chg="mod">
          <ac:chgData name="熊谷 渉" userId="b7a4e8598c9bd55e" providerId="LiveId" clId="{F39F78C8-AE50-498D-9D5F-3C7F3BDF6582}" dt="2023-05-06T10:39:52.608" v="223" actId="20577"/>
          <ac:spMkLst>
            <pc:docMk/>
            <pc:sldMk cId="2538294317" sldId="292"/>
            <ac:spMk id="5" creationId="{560C5BD5-1532-4087-ACF7-85710DC69FAA}"/>
          </ac:spMkLst>
        </pc:spChg>
        <pc:spChg chg="mod">
          <ac:chgData name="熊谷 渉" userId="b7a4e8598c9bd55e" providerId="LiveId" clId="{F39F78C8-AE50-498D-9D5F-3C7F3BDF6582}" dt="2023-05-06T10:43:10.983" v="550" actId="20577"/>
          <ac:spMkLst>
            <pc:docMk/>
            <pc:sldMk cId="2538294317" sldId="292"/>
            <ac:spMk id="6" creationId="{1F609DF4-3152-4D3E-9CA5-170D4BE14906}"/>
          </ac:spMkLst>
        </pc:spChg>
      </pc:sldChg>
      <pc:sldChg chg="modSp del mod">
        <pc:chgData name="熊谷 渉" userId="b7a4e8598c9bd55e" providerId="LiveId" clId="{F39F78C8-AE50-498D-9D5F-3C7F3BDF6582}" dt="2023-05-06T10:55:50.066" v="1659" actId="47"/>
        <pc:sldMkLst>
          <pc:docMk/>
          <pc:sldMk cId="3358173200" sldId="321"/>
        </pc:sldMkLst>
        <pc:spChg chg="mod">
          <ac:chgData name="熊谷 渉" userId="b7a4e8598c9bd55e" providerId="LiveId" clId="{F39F78C8-AE50-498D-9D5F-3C7F3BDF6582}" dt="2023-05-06T10:47:43.415" v="936" actId="20577"/>
          <ac:spMkLst>
            <pc:docMk/>
            <pc:sldMk cId="3358173200" sldId="321"/>
            <ac:spMk id="4" creationId="{1C11E1FC-BAFA-434E-B67E-275B4A573D08}"/>
          </ac:spMkLst>
        </pc:spChg>
      </pc:sldChg>
      <pc:sldChg chg="modSp del mod">
        <pc:chgData name="熊谷 渉" userId="b7a4e8598c9bd55e" providerId="LiveId" clId="{F39F78C8-AE50-498D-9D5F-3C7F3BDF6582}" dt="2023-05-06T10:57:13.990" v="1686" actId="47"/>
        <pc:sldMkLst>
          <pc:docMk/>
          <pc:sldMk cId="863962559" sldId="331"/>
        </pc:sldMkLst>
        <pc:spChg chg="mod">
          <ac:chgData name="熊谷 渉" userId="b7a4e8598c9bd55e" providerId="LiveId" clId="{F39F78C8-AE50-498D-9D5F-3C7F3BDF6582}" dt="2023-05-06T10:47:55.993" v="964" actId="20577"/>
          <ac:spMkLst>
            <pc:docMk/>
            <pc:sldMk cId="863962559" sldId="331"/>
            <ac:spMk id="31" creationId="{C3D46064-84A3-46E0-9781-D5150A67E7FC}"/>
          </ac:spMkLst>
        </pc:spChg>
      </pc:sldChg>
      <pc:sldChg chg="del">
        <pc:chgData name="熊谷 渉" userId="b7a4e8598c9bd55e" providerId="LiveId" clId="{F39F78C8-AE50-498D-9D5F-3C7F3BDF6582}" dt="2023-05-06T10:59:05.367" v="1705" actId="47"/>
        <pc:sldMkLst>
          <pc:docMk/>
          <pc:sldMk cId="4017980160" sldId="338"/>
        </pc:sldMkLst>
      </pc:sldChg>
      <pc:sldChg chg="modSp mod">
        <pc:chgData name="熊谷 渉" userId="b7a4e8598c9bd55e" providerId="LiveId" clId="{F39F78C8-AE50-498D-9D5F-3C7F3BDF6582}" dt="2023-05-06T11:02:32.362" v="2089" actId="20577"/>
        <pc:sldMkLst>
          <pc:docMk/>
          <pc:sldMk cId="2282341593" sldId="342"/>
        </pc:sldMkLst>
        <pc:spChg chg="mod">
          <ac:chgData name="熊谷 渉" userId="b7a4e8598c9bd55e" providerId="LiveId" clId="{F39F78C8-AE50-498D-9D5F-3C7F3BDF6582}" dt="2023-05-06T10:54:35.525" v="1531" actId="20577"/>
          <ac:spMkLst>
            <pc:docMk/>
            <pc:sldMk cId="2282341593" sldId="342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0:47:26.812" v="910" actId="20577"/>
          <ac:spMkLst>
            <pc:docMk/>
            <pc:sldMk cId="2282341593" sldId="342"/>
            <ac:spMk id="8" creationId="{7E7292E2-FDCA-420C-BABF-1E6510C0104D}"/>
          </ac:spMkLst>
        </pc:spChg>
        <pc:spChg chg="mod">
          <ac:chgData name="熊谷 渉" userId="b7a4e8598c9bd55e" providerId="LiveId" clId="{F39F78C8-AE50-498D-9D5F-3C7F3BDF6582}" dt="2023-05-06T11:02:32.362" v="2089" actId="20577"/>
          <ac:spMkLst>
            <pc:docMk/>
            <pc:sldMk cId="2282341593" sldId="342"/>
            <ac:spMk id="14" creationId="{E87AC5CB-0891-46ED-86C5-FF795F031FB1}"/>
          </ac:spMkLst>
        </pc:spChg>
      </pc:sldChg>
      <pc:sldChg chg="del">
        <pc:chgData name="熊谷 渉" userId="b7a4e8598c9bd55e" providerId="LiveId" clId="{F39F78C8-AE50-498D-9D5F-3C7F3BDF6582}" dt="2023-05-06T10:59:13.991" v="1706" actId="47"/>
        <pc:sldMkLst>
          <pc:docMk/>
          <pc:sldMk cId="437432029" sldId="345"/>
        </pc:sldMkLst>
      </pc:sldChg>
      <pc:sldChg chg="del">
        <pc:chgData name="熊谷 渉" userId="b7a4e8598c9bd55e" providerId="LiveId" clId="{F39F78C8-AE50-498D-9D5F-3C7F3BDF6582}" dt="2023-05-06T10:57:32.127" v="1691" actId="47"/>
        <pc:sldMkLst>
          <pc:docMk/>
          <pc:sldMk cId="3816711701" sldId="346"/>
        </pc:sldMkLst>
      </pc:sldChg>
      <pc:sldChg chg="del">
        <pc:chgData name="熊谷 渉" userId="b7a4e8598c9bd55e" providerId="LiveId" clId="{F39F78C8-AE50-498D-9D5F-3C7F3BDF6582}" dt="2023-05-06T10:57:38.528" v="1692" actId="47"/>
        <pc:sldMkLst>
          <pc:docMk/>
          <pc:sldMk cId="3391751729" sldId="347"/>
        </pc:sldMkLst>
      </pc:sldChg>
      <pc:sldChg chg="del">
        <pc:chgData name="熊谷 渉" userId="b7a4e8598c9bd55e" providerId="LiveId" clId="{F39F78C8-AE50-498D-9D5F-3C7F3BDF6582}" dt="2023-05-06T10:57:46.008" v="1693" actId="47"/>
        <pc:sldMkLst>
          <pc:docMk/>
          <pc:sldMk cId="2552520937" sldId="416"/>
        </pc:sldMkLst>
      </pc:sldChg>
      <pc:sldChg chg="del">
        <pc:chgData name="熊谷 渉" userId="b7a4e8598c9bd55e" providerId="LiveId" clId="{F39F78C8-AE50-498D-9D5F-3C7F3BDF6582}" dt="2023-05-06T11:00:05.198" v="1740" actId="47"/>
        <pc:sldMkLst>
          <pc:docMk/>
          <pc:sldMk cId="4007547434" sldId="435"/>
        </pc:sldMkLst>
      </pc:sldChg>
      <pc:sldChg chg="del">
        <pc:chgData name="熊谷 渉" userId="b7a4e8598c9bd55e" providerId="LiveId" clId="{F39F78C8-AE50-498D-9D5F-3C7F3BDF6582}" dt="2023-05-06T10:57:46.008" v="1693" actId="47"/>
        <pc:sldMkLst>
          <pc:docMk/>
          <pc:sldMk cId="3089668133" sldId="456"/>
        </pc:sldMkLst>
      </pc:sldChg>
      <pc:sldChg chg="del">
        <pc:chgData name="熊谷 渉" userId="b7a4e8598c9bd55e" providerId="LiveId" clId="{F39F78C8-AE50-498D-9D5F-3C7F3BDF6582}" dt="2023-05-06T10:58:11.172" v="1699" actId="47"/>
        <pc:sldMkLst>
          <pc:docMk/>
          <pc:sldMk cId="1652360828" sldId="464"/>
        </pc:sldMkLst>
      </pc:sldChg>
      <pc:sldChg chg="del">
        <pc:chgData name="熊谷 渉" userId="b7a4e8598c9bd55e" providerId="LiveId" clId="{F39F78C8-AE50-498D-9D5F-3C7F3BDF6582}" dt="2023-05-06T10:57:58.451" v="1696" actId="47"/>
        <pc:sldMkLst>
          <pc:docMk/>
          <pc:sldMk cId="67443" sldId="465"/>
        </pc:sldMkLst>
      </pc:sldChg>
      <pc:sldChg chg="del">
        <pc:chgData name="熊谷 渉" userId="b7a4e8598c9bd55e" providerId="LiveId" clId="{F39F78C8-AE50-498D-9D5F-3C7F3BDF6582}" dt="2023-05-06T10:58:13.590" v="1701" actId="47"/>
        <pc:sldMkLst>
          <pc:docMk/>
          <pc:sldMk cId="777071687" sldId="473"/>
        </pc:sldMkLst>
      </pc:sldChg>
      <pc:sldChg chg="del">
        <pc:chgData name="熊谷 渉" userId="b7a4e8598c9bd55e" providerId="LiveId" clId="{F39F78C8-AE50-498D-9D5F-3C7F3BDF6582}" dt="2023-05-06T10:57:21.735" v="1688" actId="47"/>
        <pc:sldMkLst>
          <pc:docMk/>
          <pc:sldMk cId="670013810" sldId="478"/>
        </pc:sldMkLst>
      </pc:sldChg>
      <pc:sldChg chg="del">
        <pc:chgData name="熊谷 渉" userId="b7a4e8598c9bd55e" providerId="LiveId" clId="{F39F78C8-AE50-498D-9D5F-3C7F3BDF6582}" dt="2023-05-06T10:57:23.580" v="1689" actId="47"/>
        <pc:sldMkLst>
          <pc:docMk/>
          <pc:sldMk cId="1313142688" sldId="481"/>
        </pc:sldMkLst>
      </pc:sldChg>
      <pc:sldChg chg="del">
        <pc:chgData name="熊谷 渉" userId="b7a4e8598c9bd55e" providerId="LiveId" clId="{F39F78C8-AE50-498D-9D5F-3C7F3BDF6582}" dt="2023-05-06T10:57:48.946" v="1694" actId="47"/>
        <pc:sldMkLst>
          <pc:docMk/>
          <pc:sldMk cId="652011110" sldId="483"/>
        </pc:sldMkLst>
      </pc:sldChg>
      <pc:sldChg chg="del">
        <pc:chgData name="熊谷 渉" userId="b7a4e8598c9bd55e" providerId="LiveId" clId="{F39F78C8-AE50-498D-9D5F-3C7F3BDF6582}" dt="2023-05-06T10:57:16.488" v="1687" actId="47"/>
        <pc:sldMkLst>
          <pc:docMk/>
          <pc:sldMk cId="373016452" sldId="486"/>
        </pc:sldMkLst>
      </pc:sldChg>
      <pc:sldChg chg="del">
        <pc:chgData name="熊谷 渉" userId="b7a4e8598c9bd55e" providerId="LiveId" clId="{F39F78C8-AE50-498D-9D5F-3C7F3BDF6582}" dt="2023-05-06T10:58:07.859" v="1698" actId="47"/>
        <pc:sldMkLst>
          <pc:docMk/>
          <pc:sldMk cId="599632348" sldId="488"/>
        </pc:sldMkLst>
      </pc:sldChg>
      <pc:sldChg chg="del">
        <pc:chgData name="熊谷 渉" userId="b7a4e8598c9bd55e" providerId="LiveId" clId="{F39F78C8-AE50-498D-9D5F-3C7F3BDF6582}" dt="2023-05-06T10:59:03.901" v="1704" actId="47"/>
        <pc:sldMkLst>
          <pc:docMk/>
          <pc:sldMk cId="3193690435" sldId="490"/>
        </pc:sldMkLst>
      </pc:sldChg>
      <pc:sldChg chg="del">
        <pc:chgData name="熊谷 渉" userId="b7a4e8598c9bd55e" providerId="LiveId" clId="{F39F78C8-AE50-498D-9D5F-3C7F3BDF6582}" dt="2023-05-06T10:57:28.054" v="1690" actId="47"/>
        <pc:sldMkLst>
          <pc:docMk/>
          <pc:sldMk cId="258449240" sldId="493"/>
        </pc:sldMkLst>
      </pc:sldChg>
      <pc:sldChg chg="del">
        <pc:chgData name="熊谷 渉" userId="b7a4e8598c9bd55e" providerId="LiveId" clId="{F39F78C8-AE50-498D-9D5F-3C7F3BDF6582}" dt="2023-05-06T10:57:53.905" v="1695" actId="47"/>
        <pc:sldMkLst>
          <pc:docMk/>
          <pc:sldMk cId="950595205" sldId="494"/>
        </pc:sldMkLst>
      </pc:sldChg>
      <pc:sldChg chg="del">
        <pc:chgData name="熊谷 渉" userId="b7a4e8598c9bd55e" providerId="LiveId" clId="{F39F78C8-AE50-498D-9D5F-3C7F3BDF6582}" dt="2023-05-06T10:58:01.659" v="1697" actId="47"/>
        <pc:sldMkLst>
          <pc:docMk/>
          <pc:sldMk cId="1788663528" sldId="495"/>
        </pc:sldMkLst>
      </pc:sldChg>
      <pc:sldChg chg="del">
        <pc:chgData name="熊谷 渉" userId="b7a4e8598c9bd55e" providerId="LiveId" clId="{F39F78C8-AE50-498D-9D5F-3C7F3BDF6582}" dt="2023-05-06T10:59:03.009" v="1703" actId="47"/>
        <pc:sldMkLst>
          <pc:docMk/>
          <pc:sldMk cId="3503202729" sldId="496"/>
        </pc:sldMkLst>
      </pc:sldChg>
      <pc:sldChg chg="del">
        <pc:chgData name="熊谷 渉" userId="b7a4e8598c9bd55e" providerId="LiveId" clId="{F39F78C8-AE50-498D-9D5F-3C7F3BDF6582}" dt="2023-05-06T10:58:12.265" v="1700" actId="47"/>
        <pc:sldMkLst>
          <pc:docMk/>
          <pc:sldMk cId="3418823071" sldId="498"/>
        </pc:sldMkLst>
      </pc:sldChg>
      <pc:sldChg chg="modSp mod">
        <pc:chgData name="熊谷 渉" userId="b7a4e8598c9bd55e" providerId="LiveId" clId="{F39F78C8-AE50-498D-9D5F-3C7F3BDF6582}" dt="2023-05-06T10:46:52.242" v="888" actId="20577"/>
        <pc:sldMkLst>
          <pc:docMk/>
          <pc:sldMk cId="1104904506" sldId="500"/>
        </pc:sldMkLst>
        <pc:spChg chg="mod">
          <ac:chgData name="熊谷 渉" userId="b7a4e8598c9bd55e" providerId="LiveId" clId="{F39F78C8-AE50-498D-9D5F-3C7F3BDF6582}" dt="2023-05-06T10:46:52.242" v="888" actId="20577"/>
          <ac:spMkLst>
            <pc:docMk/>
            <pc:sldMk cId="1104904506" sldId="500"/>
            <ac:spMk id="4" creationId="{C99F7BBF-2393-4F65-BAE8-78DC78E9821B}"/>
          </ac:spMkLst>
        </pc:spChg>
      </pc:sldChg>
      <pc:sldChg chg="del">
        <pc:chgData name="熊谷 渉" userId="b7a4e8598c9bd55e" providerId="LiveId" clId="{F39F78C8-AE50-498D-9D5F-3C7F3BDF6582}" dt="2023-05-06T10:58:16.594" v="1702" actId="47"/>
        <pc:sldMkLst>
          <pc:docMk/>
          <pc:sldMk cId="2012856036" sldId="501"/>
        </pc:sldMkLst>
      </pc:sldChg>
      <pc:sldChg chg="modSp add mod">
        <pc:chgData name="熊谷 渉" userId="b7a4e8598c9bd55e" providerId="LiveId" clId="{F39F78C8-AE50-498D-9D5F-3C7F3BDF6582}" dt="2023-05-06T10:46:31.536" v="887" actId="20577"/>
        <pc:sldMkLst>
          <pc:docMk/>
          <pc:sldMk cId="3427025594" sldId="503"/>
        </pc:sldMkLst>
        <pc:spChg chg="mod">
          <ac:chgData name="熊谷 渉" userId="b7a4e8598c9bd55e" providerId="LiveId" clId="{F39F78C8-AE50-498D-9D5F-3C7F3BDF6582}" dt="2023-05-06T10:43:37.866" v="558" actId="20577"/>
          <ac:spMkLst>
            <pc:docMk/>
            <pc:sldMk cId="3427025594" sldId="503"/>
            <ac:spMk id="5" creationId="{560C5BD5-1532-4087-ACF7-85710DC69FAA}"/>
          </ac:spMkLst>
        </pc:spChg>
        <pc:spChg chg="mod">
          <ac:chgData name="熊谷 渉" userId="b7a4e8598c9bd55e" providerId="LiveId" clId="{F39F78C8-AE50-498D-9D5F-3C7F3BDF6582}" dt="2023-05-06T10:46:31.536" v="887" actId="20577"/>
          <ac:spMkLst>
            <pc:docMk/>
            <pc:sldMk cId="3427025594" sldId="503"/>
            <ac:spMk id="6" creationId="{1F609DF4-3152-4D3E-9CA5-170D4BE14906}"/>
          </ac:spMkLst>
        </pc:spChg>
      </pc:sldChg>
      <pc:sldChg chg="modSp add mod ord">
        <pc:chgData name="熊谷 渉" userId="b7a4e8598c9bd55e" providerId="LiveId" clId="{F39F78C8-AE50-498D-9D5F-3C7F3BDF6582}" dt="2023-05-06T11:02:53.269" v="2098" actId="20577"/>
        <pc:sldMkLst>
          <pc:docMk/>
          <pc:sldMk cId="258092796" sldId="504"/>
        </pc:sldMkLst>
        <pc:spChg chg="mod">
          <ac:chgData name="熊谷 渉" userId="b7a4e8598c9bd55e" providerId="LiveId" clId="{F39F78C8-AE50-498D-9D5F-3C7F3BDF6582}" dt="2023-05-06T11:02:53.269" v="2098" actId="20577"/>
          <ac:spMkLst>
            <pc:docMk/>
            <pc:sldMk cId="258092796" sldId="504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0:55:58.015" v="1670" actId="20577"/>
        <pc:sldMkLst>
          <pc:docMk/>
          <pc:sldMk cId="1310459700" sldId="505"/>
        </pc:sldMkLst>
        <pc:spChg chg="mod">
          <ac:chgData name="熊谷 渉" userId="b7a4e8598c9bd55e" providerId="LiveId" clId="{F39F78C8-AE50-498D-9D5F-3C7F3BDF6582}" dt="2023-05-06T10:55:58.015" v="1670" actId="20577"/>
          <ac:spMkLst>
            <pc:docMk/>
            <pc:sldMk cId="1310459700" sldId="505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0:55:44.615" v="1658" actId="20577"/>
          <ac:spMkLst>
            <pc:docMk/>
            <pc:sldMk cId="1310459700" sldId="505"/>
            <ac:spMk id="8" creationId="{7E7292E2-FDCA-420C-BABF-1E6510C0104D}"/>
          </ac:spMkLst>
        </pc:spChg>
      </pc:sldChg>
      <pc:sldChg chg="modSp add mod">
        <pc:chgData name="熊谷 渉" userId="b7a4e8598c9bd55e" providerId="LiveId" clId="{F39F78C8-AE50-498D-9D5F-3C7F3BDF6582}" dt="2023-05-06T10:56:36.597" v="1685" actId="20577"/>
        <pc:sldMkLst>
          <pc:docMk/>
          <pc:sldMk cId="4181041269" sldId="506"/>
        </pc:sldMkLst>
        <pc:spChg chg="mod">
          <ac:chgData name="熊谷 渉" userId="b7a4e8598c9bd55e" providerId="LiveId" clId="{F39F78C8-AE50-498D-9D5F-3C7F3BDF6582}" dt="2023-05-06T10:56:36.597" v="1685" actId="20577"/>
          <ac:spMkLst>
            <pc:docMk/>
            <pc:sldMk cId="4181041269" sldId="506"/>
            <ac:spMk id="8" creationId="{7E7292E2-FDCA-420C-BABF-1E6510C0104D}"/>
          </ac:spMkLst>
        </pc:spChg>
      </pc:sldChg>
      <pc:sldChg chg="modSp add mod">
        <pc:chgData name="熊谷 渉" userId="b7a4e8598c9bd55e" providerId="LiveId" clId="{F39F78C8-AE50-498D-9D5F-3C7F3BDF6582}" dt="2023-05-06T11:01:08.933" v="1853" actId="20577"/>
        <pc:sldMkLst>
          <pc:docMk/>
          <pc:sldMk cId="2702252058" sldId="507"/>
        </pc:sldMkLst>
        <pc:spChg chg="mod">
          <ac:chgData name="熊谷 渉" userId="b7a4e8598c9bd55e" providerId="LiveId" clId="{F39F78C8-AE50-498D-9D5F-3C7F3BDF6582}" dt="2023-05-06T10:59:31.678" v="1723" actId="20577"/>
          <ac:spMkLst>
            <pc:docMk/>
            <pc:sldMk cId="2702252058" sldId="507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1:01:08.933" v="1853" actId="20577"/>
          <ac:spMkLst>
            <pc:docMk/>
            <pc:sldMk cId="2702252058" sldId="507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1:04:56.311" v="2508" actId="15"/>
        <pc:sldMkLst>
          <pc:docMk/>
          <pc:sldMk cId="361824583" sldId="508"/>
        </pc:sldMkLst>
        <pc:spChg chg="mod">
          <ac:chgData name="熊谷 渉" userId="b7a4e8598c9bd55e" providerId="LiveId" clId="{F39F78C8-AE50-498D-9D5F-3C7F3BDF6582}" dt="2023-05-06T10:59:39.531" v="1739" actId="20577"/>
          <ac:spMkLst>
            <pc:docMk/>
            <pc:sldMk cId="361824583" sldId="508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1:04:56.311" v="2508" actId="15"/>
          <ac:spMkLst>
            <pc:docMk/>
            <pc:sldMk cId="361824583" sldId="508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1:05:39.828" v="2524" actId="20577"/>
        <pc:sldMkLst>
          <pc:docMk/>
          <pc:sldMk cId="3482298578" sldId="509"/>
        </pc:sldMkLst>
        <pc:spChg chg="mod">
          <ac:chgData name="熊谷 渉" userId="b7a4e8598c9bd55e" providerId="LiveId" clId="{F39F78C8-AE50-498D-9D5F-3C7F3BDF6582}" dt="2023-05-06T11:05:39.828" v="2524" actId="20577"/>
          <ac:spMkLst>
            <pc:docMk/>
            <pc:sldMk cId="3482298578" sldId="509"/>
            <ac:spMk id="14" creationId="{E87AC5CB-0891-46ED-86C5-FF795F031FB1}"/>
          </ac:spMkLst>
        </pc:spChg>
      </pc:sldChg>
    </pc:docChg>
  </pc:docChgLst>
  <pc:docChgLst>
    <pc:chgData name="熊谷 渉" userId="b7a4e8598c9bd55e" providerId="LiveId" clId="{555E4FE7-82E0-40AA-9A92-2C03E2915CA4}"/>
    <pc:docChg chg="custSel addSld delSld modSld">
      <pc:chgData name="熊谷 渉" userId="b7a4e8598c9bd55e" providerId="LiveId" clId="{555E4FE7-82E0-40AA-9A92-2C03E2915CA4}" dt="2023-05-18T12:36:59.562" v="4"/>
      <pc:docMkLst>
        <pc:docMk/>
      </pc:docMkLst>
      <pc:sldChg chg="del">
        <pc:chgData name="熊谷 渉" userId="b7a4e8598c9bd55e" providerId="LiveId" clId="{555E4FE7-82E0-40AA-9A92-2C03E2915CA4}" dt="2023-05-18T12:36:21.219" v="1" actId="47"/>
        <pc:sldMkLst>
          <pc:docMk/>
          <pc:sldMk cId="2538294317" sldId="292"/>
        </pc:sldMkLst>
      </pc:sldChg>
      <pc:sldChg chg="addSp delSp modSp mod">
        <pc:chgData name="熊谷 渉" userId="b7a4e8598c9bd55e" providerId="LiveId" clId="{555E4FE7-82E0-40AA-9A92-2C03E2915CA4}" dt="2023-05-18T12:36:59.562" v="4"/>
        <pc:sldMkLst>
          <pc:docMk/>
          <pc:sldMk cId="258092796" sldId="504"/>
        </pc:sldMkLst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4" creationId="{190582ED-BF74-37FE-4AC2-53C6D7FA1F32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5" creationId="{2BFE45A3-26C8-B3F9-884F-2D23791E9031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6" creationId="{96083F4B-1509-2A81-74A8-F9C53EFE534A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7" creationId="{D696E502-AEE4-3369-DA81-9CF079ED3990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9" creationId="{3A919C3D-B344-5394-1B7C-B1557520F0A0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0" creationId="{A3A35F5C-945C-A69D-F50C-A56EBB07EEB3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1" creationId="{D17FB791-94C7-1AB8-5644-4C745684BC4C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2" creationId="{D257DF95-2766-CC8F-6446-54F5CA8AC5A0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3" creationId="{728EF680-C9DD-7705-AA1C-3BEDE7E2759F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5" creationId="{B1E764CC-0C60-D86A-346D-4CC02889F813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6" creationId="{B69A7987-4E3E-D940-FBD8-BC17CCC6200C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7" creationId="{00815E9D-531C-198C-38BF-3244A408A3A1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8" creationId="{6DC5B8BA-B918-B30D-0402-75A231C44913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9" creationId="{710EE3CE-25E8-44BA-E144-898B05D84803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0" creationId="{BE66E88B-2F94-EBAF-6156-1C924A435FB7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2" creationId="{37109F09-F8E0-86DD-9611-28C97B22DB55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3" creationId="{038A47A5-EE75-6BBE-5601-5EE3AF32C5FA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4" creationId="{90455AB7-F9A6-6DFA-3C8C-003767810F4B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5" creationId="{2C1D6494-8519-ACE0-74F9-938B4E601D67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6" creationId="{BB17632F-4A65-B1A2-1A76-293BF9A9367E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7" creationId="{1DFA57CF-8116-B4D8-4884-30427AB57798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28" creationId="{7E738832-0390-9D07-7D24-CCBEA730D526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29" creationId="{A956A6BC-625C-D966-5AC3-F263616FB497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0" creationId="{934DB497-FFEF-AF5E-9DC7-52E31ED89C2B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1" creationId="{888E0CCD-2DEF-2AF3-1FCE-AA4A6F22444B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2" creationId="{C8489316-C05D-A495-3E6D-AD6DE11EFD1F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3" creationId="{86AF39F8-F67F-CE59-9475-30065EFDBCC6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4" creationId="{02874F6C-0946-AC62-7FF3-6C6FC60F6473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5" creationId="{B7EF7617-0721-8260-5B1C-C2FE2FACB03D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6" creationId="{E5C8DCA7-0B90-1586-9539-93C1E3744FC7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7" creationId="{E965871D-8CAB-3195-E939-6CC56CCF873B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8" creationId="{F38BB412-BC42-9092-B924-3C019A4CE58C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9" creationId="{49DDE23A-31EF-4B11-E1DC-8FC533BF4F2D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40" creationId="{BAE1B886-B87B-AD46-2D8C-AADC4D80BD79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41" creationId="{AAC64BE1-B1CC-3409-D348-799D39A2B4F0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42" creationId="{C60E182B-757D-4A34-1602-CFB4447BB164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44" creationId="{8AD491A6-3A66-9F70-7046-E913E26007D8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48" creationId="{925EC918-C572-C4C0-D8E0-41523229496D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49" creationId="{61B09241-97FE-A72F-AABC-19C1EEA9EB57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51" creationId="{62FE9160-4DA8-2733-28D6-B6CBCD0DB1BC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53" creationId="{612EC554-70CD-A62C-09AA-4F7B1C36EE4C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54" creationId="{2F364FBF-F175-26EC-9FC3-0B93B4B25B07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55" creationId="{E5BA231F-230A-E92E-FA9C-E5B43874BB64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56" creationId="{97F8E73C-11EC-1883-5412-4317023ED897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57" creationId="{F43B155E-9E6E-DF44-CF76-8C72D08A2BB0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58" creationId="{7E26FC65-B344-083C-D9B2-4099EB92ECC4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59" creationId="{55F26E02-67FD-7C0D-2544-954E990EF122}"/>
          </ac:spMkLst>
        </pc:spChg>
        <pc:picChg chg="add mod">
          <ac:chgData name="熊谷 渉" userId="b7a4e8598c9bd55e" providerId="LiveId" clId="{555E4FE7-82E0-40AA-9A92-2C03E2915CA4}" dt="2023-05-18T12:36:59.562" v="4"/>
          <ac:picMkLst>
            <pc:docMk/>
            <pc:sldMk cId="258092796" sldId="504"/>
            <ac:picMk id="46" creationId="{951F5ED8-0934-6FF5-A54C-744A1BD784AB}"/>
          </ac:picMkLst>
        </pc:picChg>
        <pc:picChg chg="add mod">
          <ac:chgData name="熊谷 渉" userId="b7a4e8598c9bd55e" providerId="LiveId" clId="{555E4FE7-82E0-40AA-9A92-2C03E2915CA4}" dt="2023-05-18T12:36:59.562" v="4"/>
          <ac:picMkLst>
            <pc:docMk/>
            <pc:sldMk cId="258092796" sldId="504"/>
            <ac:picMk id="47" creationId="{E975AA4A-62FA-D211-63E0-899ED6215B65}"/>
          </ac:picMkLst>
        </pc:picChg>
        <pc:picChg chg="add mod">
          <ac:chgData name="熊谷 渉" userId="b7a4e8598c9bd55e" providerId="LiveId" clId="{555E4FE7-82E0-40AA-9A92-2C03E2915CA4}" dt="2023-05-18T12:36:59.562" v="4"/>
          <ac:picMkLst>
            <pc:docMk/>
            <pc:sldMk cId="258092796" sldId="504"/>
            <ac:picMk id="50" creationId="{333DE248-F6A2-9F1E-D41E-5826969F08F2}"/>
          </ac:picMkLst>
        </pc:picChg>
        <pc:picChg chg="add mod">
          <ac:chgData name="熊谷 渉" userId="b7a4e8598c9bd55e" providerId="LiveId" clId="{555E4FE7-82E0-40AA-9A92-2C03E2915CA4}" dt="2023-05-18T12:36:59.562" v="4"/>
          <ac:picMkLst>
            <pc:docMk/>
            <pc:sldMk cId="258092796" sldId="504"/>
            <ac:picMk id="52" creationId="{BCEB9462-753B-E28E-3EE6-AEE48CB31E4E}"/>
          </ac:picMkLst>
        </pc:picChg>
        <pc:cxnChg chg="del">
          <ac:chgData name="熊谷 渉" userId="b7a4e8598c9bd55e" providerId="LiveId" clId="{555E4FE7-82E0-40AA-9A92-2C03E2915CA4}" dt="2023-05-18T12:36:59.179" v="3" actId="478"/>
          <ac:cxnSpMkLst>
            <pc:docMk/>
            <pc:sldMk cId="258092796" sldId="504"/>
            <ac:cxnSpMk id="21" creationId="{A666E5A8-5DAB-9F04-E497-EB31247E93F5}"/>
          </ac:cxnSpMkLst>
        </pc:cxnChg>
        <pc:cxnChg chg="add mod">
          <ac:chgData name="熊谷 渉" userId="b7a4e8598c9bd55e" providerId="LiveId" clId="{555E4FE7-82E0-40AA-9A92-2C03E2915CA4}" dt="2023-05-18T12:36:59.562" v="4"/>
          <ac:cxnSpMkLst>
            <pc:docMk/>
            <pc:sldMk cId="258092796" sldId="504"/>
            <ac:cxnSpMk id="43" creationId="{03217860-CD87-EB17-82D1-0C59655F94CE}"/>
          </ac:cxnSpMkLst>
        </pc:cxnChg>
        <pc:cxnChg chg="add mod">
          <ac:chgData name="熊谷 渉" userId="b7a4e8598c9bd55e" providerId="LiveId" clId="{555E4FE7-82E0-40AA-9A92-2C03E2915CA4}" dt="2023-05-18T12:36:59.562" v="4"/>
          <ac:cxnSpMkLst>
            <pc:docMk/>
            <pc:sldMk cId="258092796" sldId="504"/>
            <ac:cxnSpMk id="45" creationId="{764F7746-5CF8-9E04-58D3-60B1767FEE9D}"/>
          </ac:cxnSpMkLst>
        </pc:cxnChg>
      </pc:sldChg>
      <pc:sldChg chg="del">
        <pc:chgData name="熊谷 渉" userId="b7a4e8598c9bd55e" providerId="LiveId" clId="{555E4FE7-82E0-40AA-9A92-2C03E2915CA4}" dt="2023-05-18T12:36:24.752" v="2" actId="47"/>
        <pc:sldMkLst>
          <pc:docMk/>
          <pc:sldMk cId="3400750827" sldId="510"/>
        </pc:sldMkLst>
      </pc:sldChg>
      <pc:sldChg chg="add">
        <pc:chgData name="熊谷 渉" userId="b7a4e8598c9bd55e" providerId="LiveId" clId="{555E4FE7-82E0-40AA-9A92-2C03E2915CA4}" dt="2023-05-18T12:36:18.002" v="0"/>
        <pc:sldMkLst>
          <pc:docMk/>
          <pc:sldMk cId="3537459847" sldId="518"/>
        </pc:sldMkLst>
      </pc:sldChg>
      <pc:sldChg chg="add">
        <pc:chgData name="熊谷 渉" userId="b7a4e8598c9bd55e" providerId="LiveId" clId="{555E4FE7-82E0-40AA-9A92-2C03E2915CA4}" dt="2023-05-18T12:36:18.002" v="0"/>
        <pc:sldMkLst>
          <pc:docMk/>
          <pc:sldMk cId="622633903" sldId="5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43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| Document Number 12345 | 2023 3 22 |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jp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10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0E2552A-DDB9-40EF-BF0E-3C852FB05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の概要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08777E-B80C-4799-B931-E2F3C145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熊谷　渉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A0A8E59-A952-4AF8-9C16-E3626B2E3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ja-JP" altLang="en-US" dirty="0"/>
              <a:t>横河電機株式会社</a:t>
            </a:r>
            <a:r>
              <a:rPr lang="en-US" altLang="ja-JP" dirty="0"/>
              <a:t> </a:t>
            </a:r>
            <a:r>
              <a:rPr lang="ja-JP" altLang="en-US" dirty="0"/>
              <a:t>マーケティング本部 イノベーションセンター</a:t>
            </a:r>
            <a:endParaRPr lang="en-US" altLang="ja-JP" dirty="0"/>
          </a:p>
          <a:p>
            <a:r>
              <a:rPr lang="en-US" altLang="ja-JP" dirty="0"/>
              <a:t>Ph. D.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2282EF1-087D-4A23-B09D-4F88CE396B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2023</a:t>
            </a:r>
            <a:r>
              <a:rPr lang="ja-JP" altLang="en-US" dirty="0"/>
              <a:t>年</a:t>
            </a:r>
            <a:r>
              <a:rPr lang="en-US" altLang="ja-JP" dirty="0"/>
              <a:t>5</a:t>
            </a:r>
            <a:r>
              <a:rPr lang="ja-JP" altLang="en-US" dirty="0"/>
              <a:t>月</a:t>
            </a:r>
            <a:r>
              <a:rPr lang="en-US" altLang="ja-JP" dirty="0"/>
              <a:t>26</a:t>
            </a:r>
            <a:r>
              <a:rPr lang="ja-JP" altLang="en-US" dirty="0"/>
              <a:t>日</a:t>
            </a:r>
          </a:p>
        </p:txBody>
      </p:sp>
      <p:sp>
        <p:nvSpPr>
          <p:cNvPr id="8" name="サブタイトル 1">
            <a:extLst>
              <a:ext uri="{FF2B5EF4-FFF2-40B4-BE49-F238E27FC236}">
                <a16:creationId xmlns:a16="http://schemas.microsoft.com/office/drawing/2014/main" id="{F712EF0B-7DA3-4CB5-AAA1-F1379FEABDB7}"/>
              </a:ext>
            </a:extLst>
          </p:cNvPr>
          <p:cNvSpPr txBox="1">
            <a:spLocks/>
          </p:cNvSpPr>
          <p:nvPr/>
        </p:nvSpPr>
        <p:spPr>
          <a:xfrm>
            <a:off x="5264402" y="2472644"/>
            <a:ext cx="5286786" cy="4070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 err="1">
                <a:solidFill>
                  <a:schemeClr val="bg1"/>
                </a:solidFill>
              </a:rPr>
              <a:t>ChatGPT</a:t>
            </a:r>
            <a:r>
              <a:rPr lang="ja-JP" altLang="en-US" sz="2400" dirty="0">
                <a:solidFill>
                  <a:schemeClr val="bg1"/>
                </a:solidFill>
              </a:rPr>
              <a:t>セミナー</a:t>
            </a:r>
          </a:p>
        </p:txBody>
      </p:sp>
    </p:spTree>
    <p:extLst>
      <p:ext uri="{BB962C8B-B14F-4D97-AF65-F5344CB8AC3E}">
        <p14:creationId xmlns:p14="http://schemas.microsoft.com/office/powerpoint/2010/main" val="1852153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タスク例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従来と同様のタスクだが、精度が大幅に向上。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文章の校正・添削、文章・概念の要約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新規に対応可能なレベルとなったタスク。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ディスカッション、論点抽出、アイディア提案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5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のバージョン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 err="1"/>
              <a:t>ChatGPT</a:t>
            </a:r>
            <a:r>
              <a:rPr lang="ja-JP" altLang="en-US" sz="2800" dirty="0"/>
              <a:t>には、二つのバージョン（</a:t>
            </a:r>
            <a:r>
              <a:rPr lang="en-US" altLang="ja-JP" sz="2800" dirty="0"/>
              <a:t>V3.5</a:t>
            </a:r>
            <a:r>
              <a:rPr lang="ja-JP" altLang="en-US" sz="2800" dirty="0"/>
              <a:t>と</a:t>
            </a:r>
            <a:r>
              <a:rPr lang="en-US" altLang="ja-JP" sz="2800" dirty="0"/>
              <a:t>V4.0</a:t>
            </a:r>
            <a:r>
              <a:rPr lang="ja-JP" altLang="en-US" sz="2800" dirty="0"/>
              <a:t>）があり、性能や対応可能なデータ形式が異なる。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V3.5</a:t>
            </a:r>
            <a:r>
              <a:rPr lang="ja-JP" altLang="en-US" sz="2400" dirty="0"/>
              <a:t>：無料版、</a:t>
            </a:r>
            <a:r>
              <a:rPr lang="en-US" altLang="ja-JP" sz="2400" dirty="0"/>
              <a:t>V4.0</a:t>
            </a:r>
            <a:r>
              <a:rPr lang="ja-JP" altLang="en-US" sz="2400" dirty="0"/>
              <a:t>に劣る、文章のみ入力可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V4.0</a:t>
            </a:r>
            <a:r>
              <a:rPr lang="ja-JP" altLang="en-US" sz="2400" dirty="0"/>
              <a:t>：有料版、現時点で最高性能、画像／文章入力可（マルチモーダル）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01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</a:t>
            </a:r>
            <a:r>
              <a:rPr lang="en-US" altLang="ja-JP" dirty="0"/>
              <a:t>Prompt</a:t>
            </a:r>
            <a:r>
              <a:rPr lang="ja-JP" altLang="en-US" dirty="0"/>
              <a:t>の影響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ユーザの指示の仕方は、</a:t>
            </a:r>
            <a:r>
              <a:rPr lang="en-US" altLang="ja-JP" sz="2800" dirty="0"/>
              <a:t>AI</a:t>
            </a:r>
            <a:r>
              <a:rPr lang="ja-JP" altLang="en-US" sz="2800" dirty="0"/>
              <a:t>の出力の精度に影響を与える。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良い例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悪い例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25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Prompt</a:t>
            </a:r>
            <a:r>
              <a:rPr lang="ja-JP" altLang="en-US" dirty="0"/>
              <a:t> </a:t>
            </a:r>
            <a:r>
              <a:rPr lang="en-US" altLang="ja-JP" dirty="0"/>
              <a:t>Engineering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ユーザは、出力を改善するために、</a:t>
            </a:r>
            <a:r>
              <a:rPr lang="en-US" altLang="ja-JP" sz="2800" dirty="0"/>
              <a:t>AI</a:t>
            </a:r>
            <a:r>
              <a:rPr lang="ja-JP" altLang="en-US" sz="2800" dirty="0"/>
              <a:t>への指示の与え方を試行錯誤するようになる（</a:t>
            </a:r>
            <a:r>
              <a:rPr lang="en-US" altLang="ja-JP" sz="2800" dirty="0"/>
              <a:t>Prompt Engineering</a:t>
            </a:r>
            <a:r>
              <a:rPr lang="ja-JP" altLang="en-US" sz="2800" dirty="0"/>
              <a:t>）。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“Let’s think step by step (</a:t>
            </a:r>
            <a:r>
              <a:rPr lang="ja-JP" altLang="en-US" sz="2400" dirty="0"/>
              <a:t>段階的に</a:t>
            </a:r>
            <a:r>
              <a:rPr lang="en-US" altLang="ja-JP" sz="2400" dirty="0"/>
              <a:t>)”</a:t>
            </a:r>
            <a:r>
              <a:rPr lang="ja-JP" altLang="en-US" sz="2400" dirty="0"/>
              <a:t>は、回答文の論理性を飛躍的に高めた</a:t>
            </a:r>
            <a:r>
              <a:rPr lang="en-US" altLang="ja-JP" sz="2400" dirty="0"/>
              <a:t>prompt</a:t>
            </a:r>
            <a:r>
              <a:rPr lang="ja-JP" altLang="en-US" sz="2400" dirty="0"/>
              <a:t>の例</a:t>
            </a:r>
            <a:endParaRPr lang="en-US" altLang="ja-JP" sz="2400" dirty="0"/>
          </a:p>
          <a:p>
            <a:pPr>
              <a:defRPr/>
            </a:pP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Engineering Guide</a:t>
            </a:r>
            <a:r>
              <a:rPr lang="ja-JP" altLang="en-US" sz="2800" dirty="0"/>
              <a:t>（日本語版もリリース）</a:t>
            </a: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2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sz="2400" dirty="0"/>
              <a:t>（生成系</a:t>
            </a:r>
            <a:r>
              <a:rPr lang="en-US" altLang="ja-JP" sz="2400" dirty="0"/>
              <a:t>AI</a:t>
            </a:r>
            <a:r>
              <a:rPr lang="ja-JP" altLang="en-US" sz="2400" dirty="0"/>
              <a:t>）</a:t>
            </a:r>
            <a:r>
              <a:rPr lang="ja-JP" altLang="en-US" dirty="0"/>
              <a:t>の注意しておくべき知識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事実と反する回答文を生成することがある。（幻覚；</a:t>
            </a:r>
            <a:r>
              <a:rPr lang="en-US" altLang="ja-JP" sz="2800" dirty="0"/>
              <a:t>Hallucination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事実やルールを直接記憶・検索しておらず、学習データの傾向に基づくため</a:t>
            </a:r>
            <a:endParaRPr lang="en-US" altLang="ja-JP" sz="2400" dirty="0"/>
          </a:p>
          <a:p>
            <a:pPr>
              <a:defRPr/>
            </a:pPr>
            <a:r>
              <a:rPr lang="en-US" altLang="ja-JP" sz="2800" dirty="0"/>
              <a:t>2020</a:t>
            </a:r>
            <a:r>
              <a:rPr lang="ja-JP" altLang="en-US" sz="2800" dirty="0"/>
              <a:t>年以降の出来事を学習していない。（</a:t>
            </a:r>
            <a:r>
              <a:rPr lang="en-US" altLang="ja-JP" sz="2800" dirty="0"/>
              <a:t>GPT</a:t>
            </a:r>
            <a:r>
              <a:rPr lang="ja-JP" altLang="en-US" sz="2800" dirty="0"/>
              <a:t>シリーズ）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2019</a:t>
            </a:r>
            <a:r>
              <a:rPr lang="ja-JP" altLang="en-US" sz="2400" dirty="0"/>
              <a:t>年時点のインターネット上のデータを学習しているため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</p:spTree>
    <p:extLst>
      <p:ext uri="{BB962C8B-B14F-4D97-AF65-F5344CB8AC3E}">
        <p14:creationId xmlns:p14="http://schemas.microsoft.com/office/powerpoint/2010/main" val="418104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サービスの規制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ドイツ、フランス、イタリアでは、国内での使用禁止などの規制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鳥取県でも、県の業務での使用を禁止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</p:spTree>
    <p:extLst>
      <p:ext uri="{BB962C8B-B14F-4D97-AF65-F5344CB8AC3E}">
        <p14:creationId xmlns:p14="http://schemas.microsoft.com/office/powerpoint/2010/main" val="2904609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sz="2400" dirty="0"/>
              <a:t>（生成系</a:t>
            </a:r>
            <a:r>
              <a:rPr lang="en-US" altLang="ja-JP" sz="2400" dirty="0"/>
              <a:t>AI</a:t>
            </a:r>
            <a:r>
              <a:rPr lang="ja-JP" altLang="en-US" sz="2400" dirty="0"/>
              <a:t>）</a:t>
            </a:r>
            <a:r>
              <a:rPr lang="ja-JP" altLang="en-US" dirty="0"/>
              <a:t>の利用ガイドライン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の利用ガイドライン（</a:t>
            </a:r>
            <a:r>
              <a:rPr lang="en-US" altLang="ja-JP" sz="2800" dirty="0"/>
              <a:t>JDLA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ガイドラインの雛形が公開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業務連絡（横河社内）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「</a:t>
            </a:r>
            <a:r>
              <a:rPr lang="en-US" altLang="ja-JP" sz="2400" dirty="0" err="1"/>
              <a:t>ChatGPT</a:t>
            </a:r>
            <a:r>
              <a:rPr lang="ja-JP" altLang="en-US" sz="2400" dirty="0"/>
              <a:t>などの</a:t>
            </a:r>
            <a:r>
              <a:rPr lang="en-US" altLang="ja-JP" sz="2400" dirty="0"/>
              <a:t>AI</a:t>
            </a:r>
            <a:r>
              <a:rPr lang="ja-JP" altLang="en-US" sz="2400" dirty="0"/>
              <a:t>技術を活用したサービスの利用について」（</a:t>
            </a:r>
            <a:r>
              <a:rPr lang="en-US" altLang="ja-JP" sz="2400" dirty="0"/>
              <a:t>DSHQ</a:t>
            </a:r>
            <a:r>
              <a:rPr lang="ja-JP" altLang="en-US" sz="2400" dirty="0"/>
              <a:t>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6BFD41-83E7-CC99-3A42-7F7D52093BBF}"/>
              </a:ext>
            </a:extLst>
          </p:cNvPr>
          <p:cNvSpPr txBox="1"/>
          <p:nvPr/>
        </p:nvSpPr>
        <p:spPr>
          <a:xfrm>
            <a:off x="139734" y="5580935"/>
            <a:ext cx="1191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https://ykgwoffice.sharepoint.com/sites/yokogawaplaza/SitePages/DispForm.aspx?List=f14c2b5f%2D2b9d%2D4ac9%2Da1d7%2D40e35472f8b0&amp;ID=12279&amp;Source=https%3A%2F%2Fykgwoffice%2Esharepoint%2Ecom%2Fsites%2Fyokogawaplaza%2FLists%2FAnnouncements%2FPublished%2Easpx%23InplviewHash0e4a5506%2D4b8c%2D45af%2D98d3%2D8e4b429498ff%3D&amp;ContentTypeId=0x010019CC659881875D4B8ECF83A4B149A277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33BA05-AF8C-B760-7EB1-A80F4149938A}"/>
              </a:ext>
            </a:extLst>
          </p:cNvPr>
          <p:cNvSpPr txBox="1"/>
          <p:nvPr/>
        </p:nvSpPr>
        <p:spPr>
          <a:xfrm>
            <a:off x="10499794" y="2187661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4</a:t>
            </a:r>
            <a:r>
              <a:rPr lang="ja-JP" altLang="en-US" sz="1400" dirty="0"/>
              <a:t>月</a:t>
            </a:r>
            <a:r>
              <a:rPr lang="en-US" altLang="ja-JP" sz="1400" dirty="0"/>
              <a:t>21</a:t>
            </a:r>
            <a:r>
              <a:rPr lang="ja-JP" altLang="en-US" sz="1400" dirty="0"/>
              <a:t>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F71409-14F8-7BDB-E6AE-0949B000CC78}"/>
              </a:ext>
            </a:extLst>
          </p:cNvPr>
          <p:cNvSpPr txBox="1"/>
          <p:nvPr/>
        </p:nvSpPr>
        <p:spPr>
          <a:xfrm>
            <a:off x="10499794" y="1190168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5</a:t>
            </a:r>
            <a:r>
              <a:rPr lang="ja-JP" altLang="en-US" sz="1400" dirty="0"/>
              <a:t>月</a:t>
            </a:r>
            <a:r>
              <a:rPr lang="en-US" altLang="ja-JP" sz="1400" dirty="0"/>
              <a:t>1</a:t>
            </a:r>
            <a:r>
              <a:rPr lang="ja-JP" altLang="en-US" sz="14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630003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さらなる民主化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一方、</a:t>
            </a:r>
            <a:r>
              <a:rPr lang="en-US" altLang="ja-JP" sz="2800" dirty="0"/>
              <a:t>2023</a:t>
            </a:r>
            <a:r>
              <a:rPr lang="ja-JP" altLang="en-US" sz="2800" dirty="0"/>
              <a:t>年</a:t>
            </a:r>
            <a:r>
              <a:rPr lang="en-US" altLang="ja-JP" sz="2800" dirty="0"/>
              <a:t>4</a:t>
            </a:r>
            <a:r>
              <a:rPr lang="ja-JP" altLang="en-US" sz="2800" dirty="0"/>
              <a:t>月以降、拡張機能の開発・リリースが急激に進む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プラグイン化と</a:t>
            </a:r>
            <a:r>
              <a:rPr lang="en-US" altLang="ja-JP" sz="2800" dirty="0"/>
              <a:t>web</a:t>
            </a:r>
            <a:r>
              <a:rPr lang="ja-JP" altLang="en-US" sz="2800" dirty="0"/>
              <a:t>ブラウジング機能によって、弱点をカバーし始める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Google Chrome</a:t>
            </a:r>
            <a:r>
              <a:rPr lang="ja-JP" altLang="en-US" sz="2400" dirty="0"/>
              <a:t>のアドオン機能：</a:t>
            </a:r>
            <a:r>
              <a:rPr lang="en-US" altLang="ja-JP" sz="2400" dirty="0" err="1"/>
              <a:t>webChatGPT</a:t>
            </a:r>
            <a:endParaRPr lang="en-US" altLang="ja-JP" sz="2400" dirty="0"/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と繋げて最新情報を検索し、</a:t>
            </a:r>
            <a:r>
              <a:rPr lang="en-US" altLang="ja-JP" sz="2000" dirty="0"/>
              <a:t>URL</a:t>
            </a:r>
            <a:r>
              <a:rPr lang="ja-JP" altLang="en-US" sz="2000" dirty="0"/>
              <a:t>を提示しながら回答する</a:t>
            </a:r>
            <a:endParaRPr lang="en-US" altLang="ja-JP" sz="2000" dirty="0"/>
          </a:p>
          <a:p>
            <a:pPr lvl="1">
              <a:defRPr/>
            </a:pPr>
            <a:r>
              <a:rPr lang="en-US" altLang="ja-JP" sz="2400" dirty="0"/>
              <a:t>ChatGPT4</a:t>
            </a:r>
            <a:r>
              <a:rPr lang="ja-JP" altLang="en-US" sz="2400" dirty="0"/>
              <a:t>のバージョンアップ（</a:t>
            </a:r>
            <a:r>
              <a:rPr lang="en-US" altLang="ja-JP" sz="2400" dirty="0"/>
              <a:t>5</a:t>
            </a:r>
            <a:r>
              <a:rPr lang="ja-JP" altLang="en-US" sz="2400" dirty="0"/>
              <a:t>月</a:t>
            </a:r>
            <a:r>
              <a:rPr lang="en-US" altLang="ja-JP" sz="2400" dirty="0"/>
              <a:t>12</a:t>
            </a:r>
            <a:r>
              <a:rPr lang="ja-JP" altLang="en-US" sz="2400" dirty="0"/>
              <a:t>日）</a:t>
            </a:r>
            <a:endParaRPr lang="en-US" altLang="ja-JP" sz="2400" dirty="0"/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ブラウジング</a:t>
            </a:r>
            <a:endParaRPr lang="en-US" altLang="ja-JP" sz="2000" dirty="0"/>
          </a:p>
          <a:p>
            <a:pPr lvl="2">
              <a:defRPr/>
            </a:pPr>
            <a:r>
              <a:rPr lang="ja-JP" altLang="en-US" sz="2000" dirty="0"/>
              <a:t>サードパーティ</a:t>
            </a:r>
            <a:r>
              <a:rPr lang="en-US" altLang="ja-JP" sz="2000" dirty="0"/>
              <a:t>plugin</a:t>
            </a:r>
            <a:r>
              <a:rPr lang="ja-JP" altLang="en-US" sz="2000" dirty="0"/>
              <a:t>：</a:t>
            </a:r>
            <a:r>
              <a:rPr lang="en-US" altLang="ja-JP" sz="2000" dirty="0"/>
              <a:t>Wolfram</a:t>
            </a:r>
            <a:r>
              <a:rPr lang="ja-JP" altLang="en-US" sz="2000" dirty="0"/>
              <a:t>（科学知識、数学など）</a:t>
            </a:r>
            <a:endParaRPr lang="en-US" altLang="ja-JP" sz="2000" dirty="0"/>
          </a:p>
          <a:p>
            <a:pPr lvl="2">
              <a:defRPr/>
            </a:pPr>
            <a:r>
              <a:rPr lang="en-US" altLang="ja-JP" sz="2000" dirty="0"/>
              <a:t>continue</a:t>
            </a:r>
            <a:r>
              <a:rPr lang="ja-JP" altLang="en-US" sz="2000" dirty="0"/>
              <a:t>機能：長文の回答が可能</a:t>
            </a:r>
            <a:endParaRPr lang="en-US" altLang="ja-JP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</p:spTree>
    <p:extLst>
      <p:ext uri="{BB962C8B-B14F-4D97-AF65-F5344CB8AC3E}">
        <p14:creationId xmlns:p14="http://schemas.microsoft.com/office/powerpoint/2010/main" val="77853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en-US" altLang="ja-JP" sz="2800" dirty="0" err="1"/>
              <a:t>ChatGPT</a:t>
            </a:r>
            <a:r>
              <a:rPr lang="ja-JP" altLang="en-US" sz="2800" dirty="0"/>
              <a:t>は、複雑かつ高度な指示にも柔軟に回答する</a:t>
            </a:r>
            <a:r>
              <a:rPr lang="en-US" altLang="ja-JP" sz="2800" dirty="0"/>
              <a:t>AI</a:t>
            </a:r>
            <a:r>
              <a:rPr lang="ja-JP" altLang="en-US" sz="2800" dirty="0"/>
              <a:t>である。</a:t>
            </a:r>
            <a:endParaRPr lang="en-US" altLang="ja-JP" sz="2800" dirty="0"/>
          </a:p>
          <a:p>
            <a:r>
              <a:rPr lang="ja-JP" altLang="en-US" sz="2800" dirty="0"/>
              <a:t>人間の行動・思考を幅広く支援するため、社内業務と事業展開の両方で効率化する可能性を秘めている。</a:t>
            </a:r>
            <a:endParaRPr lang="en-US" altLang="ja-JP" sz="2800" dirty="0"/>
          </a:p>
          <a:p>
            <a:r>
              <a:rPr lang="ja-JP" altLang="en-US" sz="2800" dirty="0"/>
              <a:t>ユーザは、良い回答を得るために、ガイドやフォーマットに従って、指示を工夫する必要がある。</a:t>
            </a:r>
            <a:endParaRPr lang="en-US" altLang="ja-JP" sz="2800" dirty="0"/>
          </a:p>
          <a:p>
            <a:r>
              <a:rPr lang="ja-JP" altLang="en-US" sz="2800" dirty="0"/>
              <a:t>ただし、</a:t>
            </a:r>
            <a:r>
              <a:rPr lang="en-US" altLang="ja-JP" sz="2800" dirty="0" err="1"/>
              <a:t>ChatGPT</a:t>
            </a:r>
            <a:r>
              <a:rPr lang="ja-JP" altLang="en-US" sz="2800" dirty="0"/>
              <a:t>の横河社内の本格的な使用については、まだ注意する点が多い。</a:t>
            </a:r>
            <a:endParaRPr lang="en-US" altLang="ja-JP" sz="2800" dirty="0"/>
          </a:p>
          <a:p>
            <a:pPr lvl="1"/>
            <a:r>
              <a:rPr lang="ja-JP" altLang="en-US" sz="2400" dirty="0"/>
              <a:t>注意喚起が先月業務連絡されたばかりで、ガイドラインは発表されていない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7820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B2B343-CF0D-4CE9-8049-5FF23009C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001740-FA51-4383-A84C-3DA006D12C29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73A151-6AE6-45B0-B969-B764FDC1A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91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本日の聴講者層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ja-JP" altLang="en-US" sz="3200" dirty="0"/>
              <a:t>社内業務と事業展開の</a:t>
            </a:r>
            <a:r>
              <a:rPr lang="en-US" altLang="ja-JP" sz="3200" dirty="0"/>
              <a:t>2</a:t>
            </a:r>
            <a:r>
              <a:rPr lang="ja-JP" altLang="en-US" sz="3200" dirty="0"/>
              <a:t>通りのケースがある。</a:t>
            </a:r>
            <a:endParaRPr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0F748D-8D57-0400-3C1C-4AB1CB2FE2B8}"/>
              </a:ext>
            </a:extLst>
          </p:cNvPr>
          <p:cNvSpPr txBox="1"/>
          <p:nvPr/>
        </p:nvSpPr>
        <p:spPr>
          <a:xfrm>
            <a:off x="827710" y="1990030"/>
            <a:ext cx="441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社内業務での活用</a:t>
            </a:r>
            <a:r>
              <a:rPr kumimoji="1" lang="ja-JP" altLang="en-US" dirty="0"/>
              <a:t>（最終利用者）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660C7C3-3EEF-0A04-10BB-7FD27609331A}"/>
              </a:ext>
            </a:extLst>
          </p:cNvPr>
          <p:cNvCxnSpPr>
            <a:cxnSpLocks/>
          </p:cNvCxnSpPr>
          <p:nvPr/>
        </p:nvCxnSpPr>
        <p:spPr>
          <a:xfrm flipH="1">
            <a:off x="499607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E4CD9C-6199-6983-93B4-147B95BAFEBB}"/>
              </a:ext>
            </a:extLst>
          </p:cNvPr>
          <p:cNvSpPr txBox="1"/>
          <p:nvPr/>
        </p:nvSpPr>
        <p:spPr>
          <a:xfrm>
            <a:off x="6155303" y="2001843"/>
            <a:ext cx="5627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事業展開への活用</a:t>
            </a:r>
            <a:r>
              <a:rPr kumimoji="1" lang="ja-JP" altLang="en-US" dirty="0"/>
              <a:t>（開発者／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サービスプロバイダ）</a:t>
            </a:r>
            <a:endParaRPr kumimoji="1" lang="ja-JP" altLang="en-US" sz="2000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D94D24-C6C6-18F0-4F90-4CD1D69557D3}"/>
              </a:ext>
            </a:extLst>
          </p:cNvPr>
          <p:cNvCxnSpPr>
            <a:cxnSpLocks/>
          </p:cNvCxnSpPr>
          <p:nvPr/>
        </p:nvCxnSpPr>
        <p:spPr>
          <a:xfrm flipH="1">
            <a:off x="6347957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B3D910-3514-9458-DCD3-58FDB4C6455B}"/>
              </a:ext>
            </a:extLst>
          </p:cNvPr>
          <p:cNvSpPr/>
          <p:nvPr/>
        </p:nvSpPr>
        <p:spPr>
          <a:xfrm>
            <a:off x="7653390" y="5065913"/>
            <a:ext cx="218127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  <a:r>
              <a:rPr kumimoji="1" lang="ja-JP" altLang="en-US" sz="1600" dirty="0">
                <a:solidFill>
                  <a:schemeClr val="tx1"/>
                </a:solidFill>
              </a:rPr>
              <a:t>（他社）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A0A7810-C1CC-407F-86E0-4858EFD6BEF3}"/>
              </a:ext>
            </a:extLst>
          </p:cNvPr>
          <p:cNvSpPr/>
          <p:nvPr/>
        </p:nvSpPr>
        <p:spPr>
          <a:xfrm>
            <a:off x="8821334" y="3367309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221FF47-A3A2-F834-8555-5E1B314B6C75}"/>
              </a:ext>
            </a:extLst>
          </p:cNvPr>
          <p:cNvSpPr/>
          <p:nvPr/>
        </p:nvSpPr>
        <p:spPr>
          <a:xfrm>
            <a:off x="7176565" y="3367309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3F2DAEB-A51D-B7AF-3D83-65A31F0968EA}"/>
              </a:ext>
            </a:extLst>
          </p:cNvPr>
          <p:cNvSpPr/>
          <p:nvPr/>
        </p:nvSpPr>
        <p:spPr>
          <a:xfrm>
            <a:off x="7176566" y="3349811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1010C24-ACE8-F52A-BA59-7742B08E3151}"/>
              </a:ext>
            </a:extLst>
          </p:cNvPr>
          <p:cNvCxnSpPr>
            <a:stCxn id="14" idx="2"/>
            <a:endCxn id="11" idx="0"/>
          </p:cNvCxnSpPr>
          <p:nvPr/>
        </p:nvCxnSpPr>
        <p:spPr>
          <a:xfrm flipH="1">
            <a:off x="8744030" y="3816092"/>
            <a:ext cx="1" cy="12498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2FF2F5E-AF5C-FCB8-80F9-1F86B09DBCEF}"/>
              </a:ext>
            </a:extLst>
          </p:cNvPr>
          <p:cNvSpPr/>
          <p:nvPr/>
        </p:nvSpPr>
        <p:spPr>
          <a:xfrm>
            <a:off x="1543050" y="3367309"/>
            <a:ext cx="2809875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  <a:r>
              <a:rPr kumimoji="1" lang="ja-JP" altLang="en-US" sz="1600" dirty="0">
                <a:solidFill>
                  <a:schemeClr val="tx1"/>
                </a:solidFill>
              </a:rPr>
              <a:t>（他社）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93DAF9F-97A1-3222-71FB-E4BEEB56E3F0}"/>
              </a:ext>
            </a:extLst>
          </p:cNvPr>
          <p:cNvSpPr/>
          <p:nvPr/>
        </p:nvSpPr>
        <p:spPr>
          <a:xfrm>
            <a:off x="1861443" y="5093382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F2C40CD-E333-1734-C87F-73806274C8C4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>
            <a:off x="2947988" y="3833590"/>
            <a:ext cx="4095" cy="12597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D0B054B-732F-6EC6-3CE0-0837EF521415}"/>
              </a:ext>
            </a:extLst>
          </p:cNvPr>
          <p:cNvSpPr txBox="1"/>
          <p:nvPr/>
        </p:nvSpPr>
        <p:spPr>
          <a:xfrm>
            <a:off x="1063286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日々の社内業務の効率化を図る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5B07BB8-F248-6095-CBDF-8F25AAA3F976}"/>
              </a:ext>
            </a:extLst>
          </p:cNvPr>
          <p:cNvSpPr txBox="1"/>
          <p:nvPr/>
        </p:nvSpPr>
        <p:spPr>
          <a:xfrm>
            <a:off x="7024165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AI</a:t>
            </a:r>
            <a:r>
              <a:rPr kumimoji="1" lang="ja-JP" altLang="en-US" dirty="0"/>
              <a:t>サービス化し、他社に提供する</a:t>
            </a:r>
          </a:p>
        </p:txBody>
      </p:sp>
    </p:spTree>
    <p:extLst>
      <p:ext uri="{BB962C8B-B14F-4D97-AF65-F5344CB8AC3E}">
        <p14:creationId xmlns:p14="http://schemas.microsoft.com/office/powerpoint/2010/main" val="3537459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/>
              <a:t>AI</a:t>
            </a:r>
            <a:r>
              <a:rPr lang="ja-JP" altLang="en-US" dirty="0"/>
              <a:t>の枠組み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の位置づけ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8981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3200" dirty="0" err="1"/>
              <a:t>ChatGPT</a:t>
            </a:r>
            <a:r>
              <a:rPr lang="ja-JP" altLang="en-US" sz="3200" dirty="0"/>
              <a:t>は大規模言語・生成系</a:t>
            </a:r>
            <a:r>
              <a:rPr lang="en-US" altLang="ja-JP" sz="3200" dirty="0"/>
              <a:t>AI</a:t>
            </a:r>
            <a:r>
              <a:rPr lang="ja-JP" altLang="en-US" dirty="0"/>
              <a:t>（</a:t>
            </a:r>
            <a:r>
              <a:rPr lang="en-US" altLang="ja-JP" dirty="0"/>
              <a:t>GPT-4</a:t>
            </a:r>
            <a:r>
              <a:rPr lang="ja-JP" altLang="en-US" dirty="0"/>
              <a:t>はマルチモーダル</a:t>
            </a:r>
            <a:r>
              <a:rPr lang="en-US" altLang="ja-JP" dirty="0"/>
              <a:t>AI</a:t>
            </a:r>
            <a:r>
              <a:rPr lang="ja-JP" altLang="en-US" dirty="0"/>
              <a:t>）</a:t>
            </a:r>
            <a:r>
              <a:rPr lang="ja-JP" altLang="en-US" sz="3200" dirty="0"/>
              <a:t>。</a:t>
            </a:r>
            <a:endParaRPr lang="en-US" altLang="ja-JP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E51F48-13BC-40F1-8EFE-DE004D977A7B}"/>
              </a:ext>
            </a:extLst>
          </p:cNvPr>
          <p:cNvSpPr/>
          <p:nvPr/>
        </p:nvSpPr>
        <p:spPr>
          <a:xfrm>
            <a:off x="438150" y="2286839"/>
            <a:ext cx="5172945" cy="3619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17B0A40-452F-4A90-81BA-12390D23371B}"/>
              </a:ext>
            </a:extLst>
          </p:cNvPr>
          <p:cNvSpPr/>
          <p:nvPr/>
        </p:nvSpPr>
        <p:spPr>
          <a:xfrm>
            <a:off x="695325" y="2866045"/>
            <a:ext cx="4915770" cy="3040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C98DEE-1C7C-4CC2-98A4-278B2875D845}"/>
              </a:ext>
            </a:extLst>
          </p:cNvPr>
          <p:cNvSpPr txBox="1"/>
          <p:nvPr/>
        </p:nvSpPr>
        <p:spPr>
          <a:xfrm>
            <a:off x="517055" y="2391776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人工知能（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9B2AAC-5AA7-4698-9B01-8587456968D1}"/>
              </a:ext>
            </a:extLst>
          </p:cNvPr>
          <p:cNvSpPr txBox="1"/>
          <p:nvPr/>
        </p:nvSpPr>
        <p:spPr>
          <a:xfrm>
            <a:off x="807691" y="2990643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機械学習（</a:t>
            </a:r>
            <a:r>
              <a:rPr lang="en-US" altLang="ja-JP" b="1" dirty="0">
                <a:solidFill>
                  <a:schemeClr val="bg1"/>
                </a:solidFill>
              </a:rPr>
              <a:t>ML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5354110-7361-472A-8E77-29D0DA0E36B4}"/>
              </a:ext>
            </a:extLst>
          </p:cNvPr>
          <p:cNvSpPr/>
          <p:nvPr/>
        </p:nvSpPr>
        <p:spPr>
          <a:xfrm>
            <a:off x="1023156" y="3484573"/>
            <a:ext cx="4587940" cy="24217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DC2BA31-AED1-4C06-9FE5-44B34FE5CD1B}"/>
              </a:ext>
            </a:extLst>
          </p:cNvPr>
          <p:cNvSpPr/>
          <p:nvPr/>
        </p:nvSpPr>
        <p:spPr>
          <a:xfrm>
            <a:off x="1314450" y="4692972"/>
            <a:ext cx="4296645" cy="12133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FB7567-A7A1-4380-A85B-9243CF4DB89F}"/>
              </a:ext>
            </a:extLst>
          </p:cNvPr>
          <p:cNvSpPr txBox="1"/>
          <p:nvPr/>
        </p:nvSpPr>
        <p:spPr>
          <a:xfrm>
            <a:off x="1023155" y="3656526"/>
            <a:ext cx="349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深層学習（</a:t>
            </a:r>
            <a:r>
              <a:rPr lang="en-US" altLang="ja-JP" b="1" dirty="0">
                <a:solidFill>
                  <a:schemeClr val="bg1"/>
                </a:solidFill>
              </a:rPr>
              <a:t>Deep Learning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E0C950-CE72-44CF-B8A6-06998AFC436E}"/>
              </a:ext>
            </a:extLst>
          </p:cNvPr>
          <p:cNvSpPr txBox="1"/>
          <p:nvPr/>
        </p:nvSpPr>
        <p:spPr>
          <a:xfrm>
            <a:off x="1272397" y="4812442"/>
            <a:ext cx="156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生成系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838854-9D36-4E2F-A364-B786FB6D554D}"/>
              </a:ext>
            </a:extLst>
          </p:cNvPr>
          <p:cNvSpPr txBox="1"/>
          <p:nvPr/>
        </p:nvSpPr>
        <p:spPr>
          <a:xfrm>
            <a:off x="2450164" y="2391776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1956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977B53-A65C-4BF4-BF00-2C9C35ADF130}"/>
              </a:ext>
            </a:extLst>
          </p:cNvPr>
          <p:cNvSpPr txBox="1"/>
          <p:nvPr/>
        </p:nvSpPr>
        <p:spPr>
          <a:xfrm>
            <a:off x="3034302" y="2990643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1980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9A23201-F258-45F2-9606-9211D05F4BD3}"/>
              </a:ext>
            </a:extLst>
          </p:cNvPr>
          <p:cNvSpPr txBox="1"/>
          <p:nvPr/>
        </p:nvSpPr>
        <p:spPr>
          <a:xfrm>
            <a:off x="4132730" y="3681100"/>
            <a:ext cx="1478366" cy="38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E371146-0616-4FE9-B23D-73A42622ED2C}"/>
              </a:ext>
            </a:extLst>
          </p:cNvPr>
          <p:cNvSpPr txBox="1"/>
          <p:nvPr/>
        </p:nvSpPr>
        <p:spPr>
          <a:xfrm>
            <a:off x="2619429" y="4805553"/>
            <a:ext cx="29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2014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r>
              <a:rPr lang="ja-JP" altLang="en-US" sz="1400" b="1" dirty="0">
                <a:solidFill>
                  <a:schemeClr val="bg1"/>
                </a:solidFill>
              </a:rPr>
              <a:t>（サービス化はここ</a:t>
            </a:r>
            <a:r>
              <a:rPr lang="en-US" altLang="ja-JP" sz="1400" b="1" dirty="0">
                <a:solidFill>
                  <a:schemeClr val="bg1"/>
                </a:solidFill>
              </a:rPr>
              <a:t>3</a:t>
            </a:r>
            <a:r>
              <a:rPr lang="ja-JP" altLang="en-US" sz="1400" b="1" dirty="0">
                <a:solidFill>
                  <a:schemeClr val="bg1"/>
                </a:solidFill>
              </a:rPr>
              <a:t>年）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240AB29-18AB-46F7-8C7A-26FF0D61515D}"/>
              </a:ext>
            </a:extLst>
          </p:cNvPr>
          <p:cNvSpPr txBox="1"/>
          <p:nvPr/>
        </p:nvSpPr>
        <p:spPr>
          <a:xfrm>
            <a:off x="1272397" y="4049779"/>
            <a:ext cx="426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多層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NN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で大量データから特徴抽出し、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多様な判別能力を獲得（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Feature Learning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D58F406-A547-4A2A-8926-20490EFA60FA}"/>
              </a:ext>
            </a:extLst>
          </p:cNvPr>
          <p:cNvSpPr txBox="1"/>
          <p:nvPr/>
        </p:nvSpPr>
        <p:spPr>
          <a:xfrm>
            <a:off x="1920996" y="5235254"/>
            <a:ext cx="300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プロンプト・既存データに基づき、新規の文章・画像・音声を生成</a:t>
            </a: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BFD9344D-1C62-4773-8209-6F9171FF5D0C}"/>
              </a:ext>
            </a:extLst>
          </p:cNvPr>
          <p:cNvSpPr/>
          <p:nvPr/>
        </p:nvSpPr>
        <p:spPr>
          <a:xfrm>
            <a:off x="5876925" y="2286839"/>
            <a:ext cx="340716" cy="36194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76B15-C471-4CFA-9F8B-A9A5DA5EC47E}"/>
              </a:ext>
            </a:extLst>
          </p:cNvPr>
          <p:cNvSpPr txBox="1"/>
          <p:nvPr/>
        </p:nvSpPr>
        <p:spPr>
          <a:xfrm>
            <a:off x="1923752" y="1646831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枠組みの進化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1ED3C3-ECA2-4A35-906F-FA3A761A7ACC}"/>
              </a:ext>
            </a:extLst>
          </p:cNvPr>
          <p:cNvCxnSpPr>
            <a:cxnSpLocks/>
          </p:cNvCxnSpPr>
          <p:nvPr/>
        </p:nvCxnSpPr>
        <p:spPr>
          <a:xfrm flipH="1">
            <a:off x="499607" y="20811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6D36B62-4307-4600-96F2-A84D8B6B7AC3}"/>
              </a:ext>
            </a:extLst>
          </p:cNvPr>
          <p:cNvCxnSpPr>
            <a:cxnSpLocks/>
          </p:cNvCxnSpPr>
          <p:nvPr/>
        </p:nvCxnSpPr>
        <p:spPr>
          <a:xfrm flipH="1">
            <a:off x="6470736" y="2046941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F33C842-615C-424C-A406-A505AF9806C6}"/>
              </a:ext>
            </a:extLst>
          </p:cNvPr>
          <p:cNvSpPr txBox="1"/>
          <p:nvPr/>
        </p:nvSpPr>
        <p:spPr>
          <a:xfrm>
            <a:off x="8048626" y="1597709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の柔軟性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99E0AFB-8586-4794-89D1-1D6397648E46}"/>
              </a:ext>
            </a:extLst>
          </p:cNvPr>
          <p:cNvSpPr txBox="1"/>
          <p:nvPr/>
        </p:nvSpPr>
        <p:spPr>
          <a:xfrm>
            <a:off x="6470735" y="2249673"/>
            <a:ext cx="374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ja-JP" dirty="0"/>
              <a:t>Single Modal / Single Task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455D20A-2E52-4064-83E2-E21EFF3E7450}"/>
              </a:ext>
            </a:extLst>
          </p:cNvPr>
          <p:cNvSpPr txBox="1"/>
          <p:nvPr/>
        </p:nvSpPr>
        <p:spPr>
          <a:xfrm>
            <a:off x="6497146" y="4405648"/>
            <a:ext cx="316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ja-JP" dirty="0"/>
              <a:t>Multi Model / Multi Task</a:t>
            </a:r>
            <a:endParaRPr kumimoji="1" lang="ja-JP" altLang="en-US" dirty="0"/>
          </a:p>
        </p:txBody>
      </p:sp>
      <p:pic>
        <p:nvPicPr>
          <p:cNvPr id="20" name="グラフィックス 19" descr="人工知能 単色塗りつぶし">
            <a:extLst>
              <a:ext uri="{FF2B5EF4-FFF2-40B4-BE49-F238E27FC236}">
                <a16:creationId xmlns:a16="http://schemas.microsoft.com/office/drawing/2014/main" id="{50F5EC51-660F-4024-8018-5FAEC2BAF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130" y="2702851"/>
            <a:ext cx="625399" cy="625399"/>
          </a:xfrm>
          <a:prstGeom prst="rect">
            <a:avLst/>
          </a:prstGeom>
        </p:spPr>
      </p:pic>
      <p:pic>
        <p:nvPicPr>
          <p:cNvPr id="30" name="グラフィックス 29" descr="人工知能 単色塗りつぶし">
            <a:extLst>
              <a:ext uri="{FF2B5EF4-FFF2-40B4-BE49-F238E27FC236}">
                <a16:creationId xmlns:a16="http://schemas.microsoft.com/office/drawing/2014/main" id="{073C9889-2B87-44F7-B928-660A1E61B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130" y="3574091"/>
            <a:ext cx="625399" cy="625399"/>
          </a:xfrm>
          <a:prstGeom prst="rect">
            <a:avLst/>
          </a:prstGeom>
        </p:spPr>
      </p:pic>
      <p:sp>
        <p:nvSpPr>
          <p:cNvPr id="33" name="矢印: 下 32">
            <a:extLst>
              <a:ext uri="{FF2B5EF4-FFF2-40B4-BE49-F238E27FC236}">
                <a16:creationId xmlns:a16="http://schemas.microsoft.com/office/drawing/2014/main" id="{625DDF68-CC79-4AEE-ABA5-5702210E12B2}"/>
              </a:ext>
            </a:extLst>
          </p:cNvPr>
          <p:cNvSpPr/>
          <p:nvPr/>
        </p:nvSpPr>
        <p:spPr>
          <a:xfrm rot="16200000">
            <a:off x="8365152" y="2727887"/>
            <a:ext cx="246216" cy="56075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矢印: 下 33">
            <a:extLst>
              <a:ext uri="{FF2B5EF4-FFF2-40B4-BE49-F238E27FC236}">
                <a16:creationId xmlns:a16="http://schemas.microsoft.com/office/drawing/2014/main" id="{199B7EE3-CB8D-4768-9016-19BCFFA04ACC}"/>
              </a:ext>
            </a:extLst>
          </p:cNvPr>
          <p:cNvSpPr/>
          <p:nvPr/>
        </p:nvSpPr>
        <p:spPr>
          <a:xfrm rot="16200000">
            <a:off x="8407904" y="5181526"/>
            <a:ext cx="758666" cy="62539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矢印: 下 34">
            <a:extLst>
              <a:ext uri="{FF2B5EF4-FFF2-40B4-BE49-F238E27FC236}">
                <a16:creationId xmlns:a16="http://schemas.microsoft.com/office/drawing/2014/main" id="{31298EEE-C75B-467F-B2B9-F800718EA1B0}"/>
              </a:ext>
            </a:extLst>
          </p:cNvPr>
          <p:cNvSpPr/>
          <p:nvPr/>
        </p:nvSpPr>
        <p:spPr>
          <a:xfrm rot="16200000">
            <a:off x="8377898" y="3600109"/>
            <a:ext cx="246216" cy="53526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D47B880-664A-4EB2-8F16-1B131E292EDA}"/>
              </a:ext>
            </a:extLst>
          </p:cNvPr>
          <p:cNvSpPr/>
          <p:nvPr/>
        </p:nvSpPr>
        <p:spPr>
          <a:xfrm>
            <a:off x="9399099" y="2731596"/>
            <a:ext cx="220972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この画像は、猫です。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251EE0E-71F4-4638-AC1D-B75BD8F6B347}"/>
              </a:ext>
            </a:extLst>
          </p:cNvPr>
          <p:cNvSpPr/>
          <p:nvPr/>
        </p:nvSpPr>
        <p:spPr>
          <a:xfrm>
            <a:off x="9399099" y="3616554"/>
            <a:ext cx="2097576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この文章の英語は、「</a:t>
            </a:r>
            <a:r>
              <a:rPr kumimoji="1" lang="en-US" altLang="ja-JP" dirty="0">
                <a:solidFill>
                  <a:schemeClr val="tx1"/>
                </a:solidFill>
              </a:rPr>
              <a:t>XXX…</a:t>
            </a:r>
            <a:r>
              <a:rPr kumimoji="1" lang="ja-JP" altLang="en-US" dirty="0">
                <a:solidFill>
                  <a:schemeClr val="tx1"/>
                </a:solidFill>
              </a:rPr>
              <a:t>」</a:t>
            </a:r>
          </a:p>
        </p:txBody>
      </p:sp>
      <p:pic>
        <p:nvPicPr>
          <p:cNvPr id="39" name="グラフィックス 38" descr="人工知能 単色塗りつぶし">
            <a:extLst>
              <a:ext uri="{FF2B5EF4-FFF2-40B4-BE49-F238E27FC236}">
                <a16:creationId xmlns:a16="http://schemas.microsoft.com/office/drawing/2014/main" id="{4E03189A-78B1-4013-8980-F75F5E109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6699" y="5174885"/>
            <a:ext cx="625399" cy="625399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624A7C7-290F-4399-8B24-5DC0D3C1E088}"/>
              </a:ext>
            </a:extLst>
          </p:cNvPr>
          <p:cNvSpPr/>
          <p:nvPr/>
        </p:nvSpPr>
        <p:spPr>
          <a:xfrm>
            <a:off x="9981041" y="4634554"/>
            <a:ext cx="159481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総合的な判断</a:t>
            </a:r>
          </a:p>
        </p:txBody>
      </p:sp>
      <p:pic>
        <p:nvPicPr>
          <p:cNvPr id="29" name="グラフィックス 28" descr="画像 単色塗りつぶし">
            <a:extLst>
              <a:ext uri="{FF2B5EF4-FFF2-40B4-BE49-F238E27FC236}">
                <a16:creationId xmlns:a16="http://schemas.microsoft.com/office/drawing/2014/main" id="{766E9169-A548-438E-B9E5-27756E654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2356" y="2693549"/>
            <a:ext cx="662403" cy="662403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1C91C2BA-7BD6-4715-82D0-9990B5ED5E35}"/>
              </a:ext>
            </a:extLst>
          </p:cNvPr>
          <p:cNvSpPr/>
          <p:nvPr/>
        </p:nvSpPr>
        <p:spPr>
          <a:xfrm>
            <a:off x="7277934" y="3197774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pic>
        <p:nvPicPr>
          <p:cNvPr id="47" name="グラフィックス 46" descr="ドキュメント 単色塗りつぶし">
            <a:extLst>
              <a:ext uri="{FF2B5EF4-FFF2-40B4-BE49-F238E27FC236}">
                <a16:creationId xmlns:a16="http://schemas.microsoft.com/office/drawing/2014/main" id="{BEA49CCB-C7EC-4718-A58E-116B910E4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8771" y="3514903"/>
            <a:ext cx="625399" cy="625399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BF46258-B903-41CF-BB3B-AA2436C7A330}"/>
              </a:ext>
            </a:extLst>
          </p:cNvPr>
          <p:cNvSpPr/>
          <p:nvPr/>
        </p:nvSpPr>
        <p:spPr>
          <a:xfrm>
            <a:off x="7287451" y="4084071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文章</a:t>
            </a:r>
          </a:p>
        </p:txBody>
      </p:sp>
      <p:pic>
        <p:nvPicPr>
          <p:cNvPr id="52" name="グラフィックス 51" descr="音声 単色塗りつぶし">
            <a:extLst>
              <a:ext uri="{FF2B5EF4-FFF2-40B4-BE49-F238E27FC236}">
                <a16:creationId xmlns:a16="http://schemas.microsoft.com/office/drawing/2014/main" id="{3B4CFD1F-E7D6-406A-96D4-1880F1A9B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464" y="5527163"/>
            <a:ext cx="533609" cy="533609"/>
          </a:xfrm>
          <a:prstGeom prst="rect">
            <a:avLst/>
          </a:prstGeom>
        </p:spPr>
      </p:pic>
      <p:pic>
        <p:nvPicPr>
          <p:cNvPr id="53" name="グラフィックス 52" descr="ドキュメント 単色塗りつぶし">
            <a:extLst>
              <a:ext uri="{FF2B5EF4-FFF2-40B4-BE49-F238E27FC236}">
                <a16:creationId xmlns:a16="http://schemas.microsoft.com/office/drawing/2014/main" id="{A4BD8E2E-1766-41D8-88FF-67A6021DE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5748" y="4829895"/>
            <a:ext cx="625399" cy="625399"/>
          </a:xfrm>
          <a:prstGeom prst="rect">
            <a:avLst/>
          </a:prstGeom>
        </p:spPr>
      </p:pic>
      <p:pic>
        <p:nvPicPr>
          <p:cNvPr id="54" name="グラフィックス 53" descr="画像 単色塗りつぶし">
            <a:extLst>
              <a:ext uri="{FF2B5EF4-FFF2-40B4-BE49-F238E27FC236}">
                <a16:creationId xmlns:a16="http://schemas.microsoft.com/office/drawing/2014/main" id="{2E5DEC2C-A58D-404A-BB9F-2452BE623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501" y="4819870"/>
            <a:ext cx="662403" cy="662403"/>
          </a:xfrm>
          <a:prstGeom prst="rect">
            <a:avLst/>
          </a:prstGeom>
        </p:spPr>
      </p:pic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272207C8-49D6-4AEE-A31B-3458F216BBD3}"/>
              </a:ext>
            </a:extLst>
          </p:cNvPr>
          <p:cNvSpPr/>
          <p:nvPr/>
        </p:nvSpPr>
        <p:spPr>
          <a:xfrm>
            <a:off x="9872098" y="5223226"/>
            <a:ext cx="220972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ここは安全ですが、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〇〇に注意してください。</a:t>
            </a: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6A9EF649-4362-43B2-B63D-3717789C36C1}"/>
              </a:ext>
            </a:extLst>
          </p:cNvPr>
          <p:cNvSpPr/>
          <p:nvPr/>
        </p:nvSpPr>
        <p:spPr>
          <a:xfrm>
            <a:off x="6737001" y="5371295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F0D7D9B-D2D0-4FDA-A780-4CEC62A2AF16}"/>
              </a:ext>
            </a:extLst>
          </p:cNvPr>
          <p:cNvSpPr/>
          <p:nvPr/>
        </p:nvSpPr>
        <p:spPr>
          <a:xfrm>
            <a:off x="7517493" y="5371295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文章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2ACAEBA-BD7C-475A-81D5-DB71516506AC}"/>
              </a:ext>
            </a:extLst>
          </p:cNvPr>
          <p:cNvSpPr/>
          <p:nvPr/>
        </p:nvSpPr>
        <p:spPr>
          <a:xfrm>
            <a:off x="7123276" y="5933352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音声</a:t>
            </a:r>
          </a:p>
        </p:txBody>
      </p:sp>
    </p:spTree>
    <p:extLst>
      <p:ext uri="{BB962C8B-B14F-4D97-AF65-F5344CB8AC3E}">
        <p14:creationId xmlns:p14="http://schemas.microsoft.com/office/powerpoint/2010/main" val="2410692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の特徴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の位置づけ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1267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3200" dirty="0" err="1"/>
              <a:t>ChatGPT</a:t>
            </a:r>
            <a:r>
              <a:rPr lang="ja-JP" altLang="en-US" sz="3200" dirty="0"/>
              <a:t>とは自然な会話が可能。</a:t>
            </a:r>
            <a:endParaRPr lang="en-US" altLang="ja-JP" sz="28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EFAB09-CEAE-4D71-A407-39ABDDEDDE2D}"/>
              </a:ext>
            </a:extLst>
          </p:cNvPr>
          <p:cNvSpPr/>
          <p:nvPr/>
        </p:nvSpPr>
        <p:spPr>
          <a:xfrm>
            <a:off x="604416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出力の信頼性・有害性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BC7CF8-7EEE-4AB3-8E69-2B7FA5F28FBE}"/>
              </a:ext>
            </a:extLst>
          </p:cNvPr>
          <p:cNvSpPr/>
          <p:nvPr/>
        </p:nvSpPr>
        <p:spPr>
          <a:xfrm>
            <a:off x="3833031" y="2290660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従来の言語生成モデル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D4621F-4E8D-4F29-B2F3-039FE858D0C4}"/>
              </a:ext>
            </a:extLst>
          </p:cNvPr>
          <p:cNvSpPr/>
          <p:nvPr/>
        </p:nvSpPr>
        <p:spPr>
          <a:xfrm>
            <a:off x="7633506" y="2290659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7201D3-0D7A-420F-A751-8FE6F5661584}"/>
              </a:ext>
            </a:extLst>
          </p:cNvPr>
          <p:cNvSpPr/>
          <p:nvPr/>
        </p:nvSpPr>
        <p:spPr>
          <a:xfrm>
            <a:off x="604416" y="499250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入力への柔軟性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1957F7D-47B4-4148-872A-53E4D343834C}"/>
              </a:ext>
            </a:extLst>
          </p:cNvPr>
          <p:cNvSpPr/>
          <p:nvPr/>
        </p:nvSpPr>
        <p:spPr>
          <a:xfrm>
            <a:off x="7931840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有害なテキストを排除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E244DAC-6DE9-4E94-815C-DF1C79B120C9}"/>
              </a:ext>
            </a:extLst>
          </p:cNvPr>
          <p:cNvSpPr/>
          <p:nvPr/>
        </p:nvSpPr>
        <p:spPr>
          <a:xfrm>
            <a:off x="3982497" y="3382191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人間の好みと一致しない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87ADDBC-8DFB-4C15-B770-D74E28CFE94F}"/>
              </a:ext>
            </a:extLst>
          </p:cNvPr>
          <p:cNvSpPr/>
          <p:nvPr/>
        </p:nvSpPr>
        <p:spPr>
          <a:xfrm>
            <a:off x="5377008" y="3842646"/>
            <a:ext cx="2060995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（アラインメント問題）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C8E41B9-B6E4-4BEB-A887-C8DFACDE5BDE}"/>
              </a:ext>
            </a:extLst>
          </p:cNvPr>
          <p:cNvSpPr/>
          <p:nvPr/>
        </p:nvSpPr>
        <p:spPr>
          <a:xfrm>
            <a:off x="8038369" y="3842646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（人間のフィードバックに基づく強化学習）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379EA6-A685-4F05-9DDD-85A3A18A328D}"/>
              </a:ext>
            </a:extLst>
          </p:cNvPr>
          <p:cNvSpPr/>
          <p:nvPr/>
        </p:nvSpPr>
        <p:spPr>
          <a:xfrm>
            <a:off x="3955834" y="4992506"/>
            <a:ext cx="3482169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入力に敏感で、砕けた表現だと意味理解できず、筋違いな回答が多い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30F94ED-1936-4CDD-8F76-2E1668944632}"/>
              </a:ext>
            </a:extLst>
          </p:cNvPr>
          <p:cNvSpPr/>
          <p:nvPr/>
        </p:nvSpPr>
        <p:spPr>
          <a:xfrm>
            <a:off x="7649322" y="4978606"/>
            <a:ext cx="394400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砕けた表現・多少の表記揺れにも頑健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610E585-70FF-4C92-BFAE-547A158E43D2}"/>
              </a:ext>
            </a:extLst>
          </p:cNvPr>
          <p:cNvSpPr/>
          <p:nvPr/>
        </p:nvSpPr>
        <p:spPr>
          <a:xfrm>
            <a:off x="8038369" y="5441512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（会話データに基づくファインチューニング）</a:t>
            </a:r>
          </a:p>
        </p:txBody>
      </p:sp>
    </p:spTree>
    <p:extLst>
      <p:ext uri="{BB962C8B-B14F-4D97-AF65-F5344CB8AC3E}">
        <p14:creationId xmlns:p14="http://schemas.microsoft.com/office/powerpoint/2010/main" val="1357897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の可能なタスク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従来タスクに限らず、</a:t>
            </a:r>
            <a:r>
              <a:rPr lang="en-US" altLang="ja-JP" sz="3200" dirty="0"/>
              <a:t>AI</a:t>
            </a:r>
            <a:r>
              <a:rPr lang="ja-JP" altLang="en-US" sz="3200" dirty="0"/>
              <a:t>オリジナルなアウトプットも可能に。</a:t>
            </a:r>
            <a:endParaRPr lang="en-US" altLang="ja-JP" sz="3200" dirty="0"/>
          </a:p>
          <a:p>
            <a:pPr lvl="1">
              <a:defRPr/>
            </a:pPr>
            <a:r>
              <a:rPr lang="ja-JP" altLang="en-US" sz="2800" dirty="0"/>
              <a:t>アイディア提案やインサイト抽出など。</a:t>
            </a:r>
            <a:endParaRPr lang="en-US" altLang="ja-JP" sz="2400" dirty="0"/>
          </a:p>
        </p:txBody>
      </p:sp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2A94D283-8CCB-405B-B950-327F175F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313254"/>
            <a:ext cx="5829300" cy="32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51474FD-F90A-4304-9400-26D9CB24A03F}"/>
              </a:ext>
            </a:extLst>
          </p:cNvPr>
          <p:cNvSpPr txBox="1"/>
          <p:nvPr/>
        </p:nvSpPr>
        <p:spPr>
          <a:xfrm>
            <a:off x="3409075" y="5729779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https://t.co/iYKbNSR7YG</a:t>
            </a:r>
            <a:endParaRPr kumimoji="1" lang="ja-JP" altLang="en-US" sz="1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60348A-E0FA-494D-A930-350816A56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40" y="2313254"/>
            <a:ext cx="6205159" cy="3347076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DB525EA-D8A2-4341-BD71-88EF2149F15F}"/>
              </a:ext>
            </a:extLst>
          </p:cNvPr>
          <p:cNvSpPr txBox="1"/>
          <p:nvPr/>
        </p:nvSpPr>
        <p:spPr>
          <a:xfrm>
            <a:off x="9614234" y="5729778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https://t.co/oK9Crw9HPd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6784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ある最適化ルーチンを与えた。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C6B8D6-354B-43CE-9CD0-F731D3D2D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3" t="11070" r="24844" b="39027"/>
          <a:stretch/>
        </p:blipFill>
        <p:spPr>
          <a:xfrm>
            <a:off x="2350475" y="1766282"/>
            <a:ext cx="6945925" cy="4044864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7906773" y="3861782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存在しない言語・関数で記述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1565276" y="1899632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7988ED-606B-425B-8010-1EABD94CF5DA}"/>
              </a:ext>
            </a:extLst>
          </p:cNvPr>
          <p:cNvSpPr txBox="1"/>
          <p:nvPr/>
        </p:nvSpPr>
        <p:spPr>
          <a:xfrm>
            <a:off x="5905431" y="5699002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https://twitter.com/fladdict/status/1637346314165035008</a:t>
            </a:r>
          </a:p>
        </p:txBody>
      </p:sp>
    </p:spTree>
    <p:extLst>
      <p:ext uri="{BB962C8B-B14F-4D97-AF65-F5344CB8AC3E}">
        <p14:creationId xmlns:p14="http://schemas.microsoft.com/office/powerpoint/2010/main" val="2966440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自力で改善した（汎用性が高い改善法）。</a:t>
            </a:r>
            <a:endParaRPr lang="en-US" altLang="ja-JP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02B056D-F954-4B73-BE24-91D44048E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2" t="9585" r="13750" b="24027"/>
          <a:stretch/>
        </p:blipFill>
        <p:spPr>
          <a:xfrm>
            <a:off x="1985832" y="1569999"/>
            <a:ext cx="4948367" cy="34329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3DBDC73-6082-4820-B3AC-59E5BAB3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8" t="11070" r="12735" b="20694"/>
          <a:stretch/>
        </p:blipFill>
        <p:spPr>
          <a:xfrm>
            <a:off x="7143300" y="1551077"/>
            <a:ext cx="4879584" cy="342478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E40065A-82C0-40FF-8A86-BE258AD1267E}"/>
              </a:ext>
            </a:extLst>
          </p:cNvPr>
          <p:cNvSpPr txBox="1"/>
          <p:nvPr/>
        </p:nvSpPr>
        <p:spPr>
          <a:xfrm>
            <a:off x="2237487" y="5211912"/>
            <a:ext cx="85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 dirty="0">
                <a:effectLst/>
                <a:latin typeface="Söhne Mono"/>
              </a:rPr>
              <a:t>テンプレート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ある場所に来た主人公が、不気味なものを見つける。</a:t>
            </a:r>
            <a:endParaRPr lang="en-US" altLang="ja-JP" b="0" i="0" dirty="0">
              <a:effectLst/>
              <a:latin typeface="Söhne Mono"/>
            </a:endParaRPr>
          </a:p>
          <a:p>
            <a:r>
              <a:rPr lang="ja-JP" altLang="en-US" b="0" i="0" dirty="0">
                <a:effectLst/>
                <a:latin typeface="Söhne Mono"/>
              </a:rPr>
              <a:t> 生成された文章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暗闇の中、主人公が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恐る恐る</a:t>
            </a:r>
            <a:r>
              <a:rPr lang="ja-JP" altLang="en-US" b="0" i="0" dirty="0">
                <a:effectLst/>
                <a:latin typeface="Söhne Mono"/>
              </a:rPr>
              <a:t>進む。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しかし、彼は決して立ち止まらなかった。すると、</a:t>
            </a:r>
            <a:r>
              <a:rPr lang="ja-JP" altLang="en-US" b="0" i="0" dirty="0">
                <a:effectLst/>
                <a:latin typeface="Söhne Mono"/>
              </a:rPr>
              <a:t>彼の前には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不気味な黒ずくめの</a:t>
            </a:r>
            <a:r>
              <a:rPr lang="ja-JP" altLang="en-US" b="0" i="0" dirty="0">
                <a:effectLst/>
                <a:latin typeface="Söhne Mono"/>
              </a:rPr>
              <a:t>人物が、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不吉な空気を漂わせて</a:t>
            </a:r>
            <a:r>
              <a:rPr lang="ja-JP" altLang="en-US" b="0" i="0" dirty="0">
                <a:effectLst/>
                <a:latin typeface="Söhne Mono"/>
              </a:rPr>
              <a:t>現れた。 </a:t>
            </a:r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581509" y="1596510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出力全体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96422D1-5E7B-41AE-BE68-98268EE1AB3A}"/>
              </a:ext>
            </a:extLst>
          </p:cNvPr>
          <p:cNvSpPr/>
          <p:nvPr/>
        </p:nvSpPr>
        <p:spPr>
          <a:xfrm>
            <a:off x="581509" y="5151558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最終出力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CA63D-CCBC-490A-B5D8-F03A0BA06835}"/>
              </a:ext>
            </a:extLst>
          </p:cNvPr>
          <p:cNvSpPr txBox="1"/>
          <p:nvPr/>
        </p:nvSpPr>
        <p:spPr>
          <a:xfrm>
            <a:off x="9389875" y="5027246"/>
            <a:ext cx="2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ルーチンで改善された点</a:t>
            </a:r>
          </a:p>
        </p:txBody>
      </p:sp>
    </p:spTree>
    <p:extLst>
      <p:ext uri="{BB962C8B-B14F-4D97-AF65-F5344CB8AC3E}">
        <p14:creationId xmlns:p14="http://schemas.microsoft.com/office/powerpoint/2010/main" val="3286758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水平思考ゲーム</a:t>
            </a:r>
            <a:r>
              <a:rPr lang="ja-JP" altLang="en-US" sz="2800" dirty="0"/>
              <a:t>（ウミガメのスープ）</a:t>
            </a:r>
            <a:r>
              <a:rPr lang="ja-JP" altLang="en-US" sz="3200" dirty="0"/>
              <a:t>で遊んでみた。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8652021" y="3228945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ルールを教えた後、出題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341499" y="1661475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D91B78B-5131-4C58-8CDC-75AB29763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5" t="11070" r="15000" b="28417"/>
          <a:stretch/>
        </p:blipFill>
        <p:spPr>
          <a:xfrm>
            <a:off x="2388404" y="1551077"/>
            <a:ext cx="6659972" cy="40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すぐにルールを破って、最後まで遊べなかった。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287524" y="1616512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出力一部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C6B0A9-8827-4C59-AFD8-652ED0348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0" t="14551" r="15810" b="30582"/>
          <a:stretch/>
        </p:blipFill>
        <p:spPr>
          <a:xfrm>
            <a:off x="154792" y="2261910"/>
            <a:ext cx="5712608" cy="31636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240951-5FE6-44B2-9829-40E63F41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11069" r="13750" b="24003"/>
          <a:stretch/>
        </p:blipFill>
        <p:spPr>
          <a:xfrm>
            <a:off x="6095999" y="2261910"/>
            <a:ext cx="5512823" cy="34089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831F81-8E15-4248-8F4E-D5E9D276D78E}"/>
              </a:ext>
            </a:extLst>
          </p:cNvPr>
          <p:cNvSpPr txBox="1"/>
          <p:nvPr/>
        </p:nvSpPr>
        <p:spPr>
          <a:xfrm>
            <a:off x="4686300" y="5741702"/>
            <a:ext cx="730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「ルール違反ですよね？」と指摘すると認めるため、正しさを検証していない。</a:t>
            </a:r>
          </a:p>
        </p:txBody>
      </p:sp>
    </p:spTree>
    <p:extLst>
      <p:ext uri="{BB962C8B-B14F-4D97-AF65-F5344CB8AC3E}">
        <p14:creationId xmlns:p14="http://schemas.microsoft.com/office/powerpoint/2010/main" val="400133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３．会話一連の文脈から指摘（結城先生の使用例）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単体の入力ではなく、文脈自体を理解した。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05656" y="1150968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C9784B-F9E0-4930-A329-4BCC748F1B96}"/>
              </a:ext>
            </a:extLst>
          </p:cNvPr>
          <p:cNvSpPr txBox="1"/>
          <p:nvPr/>
        </p:nvSpPr>
        <p:spPr>
          <a:xfrm>
            <a:off x="4575174" y="5676564"/>
            <a:ext cx="771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https://gist.github.com/hyuki/f7218870ae47847eab066545b8b51d05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7A0FC0F-6733-422B-A85D-12071F90C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2" t="25755" r="12674" b="17227"/>
          <a:stretch/>
        </p:blipFill>
        <p:spPr>
          <a:xfrm>
            <a:off x="1477475" y="1594852"/>
            <a:ext cx="9237049" cy="39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0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人間対応の変化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人間が良いモデルを作る立場から、入力を工夫する立場へ変化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814087" y="1805784"/>
            <a:ext cx="345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Prompt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Engineering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BD796E-9779-43D7-9373-18FA7DC47897}"/>
              </a:ext>
            </a:extLst>
          </p:cNvPr>
          <p:cNvSpPr txBox="1"/>
          <p:nvPr/>
        </p:nvSpPr>
        <p:spPr>
          <a:xfrm>
            <a:off x="1227792" y="4153649"/>
            <a:ext cx="345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Engineering Guide</a:t>
            </a:r>
          </a:p>
          <a:p>
            <a:pPr algn="ctr"/>
            <a:r>
              <a:rPr kumimoji="1" lang="ja-JP" altLang="en-US" sz="2000" dirty="0"/>
              <a:t>（日本語版もリリース）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4444093-A333-44C7-BF42-C6D186C10132}"/>
              </a:ext>
            </a:extLst>
          </p:cNvPr>
          <p:cNvSpPr txBox="1"/>
          <p:nvPr/>
        </p:nvSpPr>
        <p:spPr>
          <a:xfrm>
            <a:off x="6962476" y="4117007"/>
            <a:ext cx="3457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</a:t>
            </a:r>
            <a:r>
              <a:rPr kumimoji="1" lang="ja-JP" altLang="en-US" sz="2000" dirty="0"/>
              <a:t>という職種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91DFBF-05FA-4B34-9F8C-DE2BF8EA5818}"/>
              </a:ext>
            </a:extLst>
          </p:cNvPr>
          <p:cNvSpPr txBox="1"/>
          <p:nvPr/>
        </p:nvSpPr>
        <p:spPr>
          <a:xfrm>
            <a:off x="1504015" y="2423290"/>
            <a:ext cx="787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AI</a:t>
            </a:r>
            <a:r>
              <a:rPr kumimoji="1" lang="ja-JP" altLang="en-US" sz="2000" b="1" dirty="0"/>
              <a:t>の性能を引き出すために、</a:t>
            </a:r>
            <a:r>
              <a:rPr kumimoji="1" lang="en-US" altLang="ja-JP" sz="2000" b="1" dirty="0"/>
              <a:t>Prompt</a:t>
            </a:r>
            <a:r>
              <a:rPr kumimoji="1" lang="ja-JP" altLang="en-US" sz="2000" b="1" dirty="0"/>
              <a:t>（指示文）を工夫する作業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1504014" y="2957008"/>
            <a:ext cx="891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“Let’s think step by step”</a:t>
            </a:r>
            <a:r>
              <a:rPr kumimoji="1" lang="ja-JP" altLang="en-US" sz="2000" dirty="0"/>
              <a:t>を付けるだけで、回答精度が飛躍的に向上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33E682-66D0-42B3-A5D9-B9F99A7579D4}"/>
              </a:ext>
            </a:extLst>
          </p:cNvPr>
          <p:cNvSpPr txBox="1"/>
          <p:nvPr/>
        </p:nvSpPr>
        <p:spPr>
          <a:xfrm>
            <a:off x="4271960" y="1852279"/>
            <a:ext cx="2937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（近年のホットな分野）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27134E-94EE-4C88-B369-96608AEB1008}"/>
              </a:ext>
            </a:extLst>
          </p:cNvPr>
          <p:cNvSpPr txBox="1"/>
          <p:nvPr/>
        </p:nvSpPr>
        <p:spPr>
          <a:xfrm>
            <a:off x="1382906" y="5651377"/>
            <a:ext cx="371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b="0" i="0" dirty="0">
                <a:effectLst/>
                <a:latin typeface="-apple-system"/>
                <a:hlinkClick r:id="rId2" tooltip="https://www.promptingguide.ai/jp"/>
              </a:rPr>
              <a:t>https://www.promptingguide.ai/jp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5D032A-D25D-4A7B-8D6E-548800D97B81}"/>
              </a:ext>
            </a:extLst>
          </p:cNvPr>
          <p:cNvSpPr txBox="1"/>
          <p:nvPr/>
        </p:nvSpPr>
        <p:spPr>
          <a:xfrm>
            <a:off x="5962181" y="5707963"/>
            <a:ext cx="5401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https://www.bloomberg.co.jp/news/articles/2023-03-31/RSB6Z3T1UM0Y01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C2993F-C7C8-4156-A291-1AB915DE81C3}"/>
              </a:ext>
            </a:extLst>
          </p:cNvPr>
          <p:cNvSpPr txBox="1"/>
          <p:nvPr/>
        </p:nvSpPr>
        <p:spPr>
          <a:xfrm>
            <a:off x="6226343" y="4868388"/>
            <a:ext cx="5690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プロンプトエンジニアの需要急増、年俸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inherit"/>
              </a:rPr>
              <a:t>4500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万円の求人も－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inherit"/>
              </a:rPr>
              <a:t>ChatGPT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ブームで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092E329-F21A-43F5-8B16-0C098D88A18F}"/>
              </a:ext>
            </a:extLst>
          </p:cNvPr>
          <p:cNvSpPr txBox="1"/>
          <p:nvPr/>
        </p:nvSpPr>
        <p:spPr>
          <a:xfrm>
            <a:off x="852187" y="4868388"/>
            <a:ext cx="4752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プロンプトの枠組み</a:t>
            </a:r>
            <a:endParaRPr lang="en-US" altLang="ja-JP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（箇条書きにして依頼内容を明確にする）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</p:spTree>
    <p:extLst>
      <p:ext uri="{BB962C8B-B14F-4D97-AF65-F5344CB8AC3E}">
        <p14:creationId xmlns:p14="http://schemas.microsoft.com/office/powerpoint/2010/main" val="3868665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全部は対応できない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専用モデルも選択肢に入れておく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1632286" y="1831649"/>
            <a:ext cx="8330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1"/>
                </a:solidFill>
              </a:rPr>
              <a:t>単体の事実を引き出すのはまだ弱い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r>
              <a:rPr kumimoji="1" lang="ja-JP" altLang="en-US" sz="2400" b="1" dirty="0">
                <a:solidFill>
                  <a:schemeClr val="accent1"/>
                </a:solidFill>
              </a:rPr>
              <a:t>（単なる検索、正式な規則自体を学んでいるわけではないため）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2010746" y="2831911"/>
            <a:ext cx="429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</a:t>
            </a:r>
            <a:r>
              <a:rPr kumimoji="1" lang="ja-JP" altLang="en-US" sz="2000" dirty="0"/>
              <a:t>歴史、文献検索、数式の答えなど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E436E86-74E6-479F-805A-CCAE2FA22145}"/>
              </a:ext>
            </a:extLst>
          </p:cNvPr>
          <p:cNvSpPr txBox="1"/>
          <p:nvPr/>
        </p:nvSpPr>
        <p:spPr>
          <a:xfrm>
            <a:off x="4525344" y="4786335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数式の計算、科学知識に特化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D4076C-4B38-4024-9C2E-FCEFDF55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127" y="4131854"/>
            <a:ext cx="2857500" cy="3333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DBAA6A-1C43-43E2-924D-996B221DFCD5}"/>
              </a:ext>
            </a:extLst>
          </p:cNvPr>
          <p:cNvSpPr txBox="1"/>
          <p:nvPr/>
        </p:nvSpPr>
        <p:spPr>
          <a:xfrm>
            <a:off x="5153995" y="5362794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https://ja.wolframalpha.com/</a:t>
            </a:r>
            <a:endParaRPr kumimoji="1" lang="ja-JP" altLang="en-US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704073-0354-47EB-A1C1-2CF5A90D6279}"/>
              </a:ext>
            </a:extLst>
          </p:cNvPr>
          <p:cNvSpPr txBox="1"/>
          <p:nvPr/>
        </p:nvSpPr>
        <p:spPr>
          <a:xfrm>
            <a:off x="8916370" y="5362793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https://www.chatpdf.com/</a:t>
            </a:r>
            <a:endParaRPr kumimoji="1" lang="ja-JP" altLang="en-US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7582FE-0BA2-4DC4-8A5C-CA914F7481F6}"/>
              </a:ext>
            </a:extLst>
          </p:cNvPr>
          <p:cNvSpPr txBox="1"/>
          <p:nvPr/>
        </p:nvSpPr>
        <p:spPr>
          <a:xfrm>
            <a:off x="8235307" y="4793418"/>
            <a:ext cx="393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pdf</a:t>
            </a:r>
            <a:r>
              <a:rPr kumimoji="1" lang="ja-JP" altLang="en-US" sz="2000" dirty="0"/>
              <a:t>形式の論文、マニュアルの理解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8A04349-A1B0-43CB-8E95-81B3E46D4E6C}"/>
              </a:ext>
            </a:extLst>
          </p:cNvPr>
          <p:cNvSpPr txBox="1"/>
          <p:nvPr/>
        </p:nvSpPr>
        <p:spPr>
          <a:xfrm>
            <a:off x="9213409" y="4098486"/>
            <a:ext cx="202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ChatPDF</a:t>
            </a:r>
            <a:endParaRPr kumimoji="1" lang="ja-JP" altLang="en-US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880DD06-FD14-4F6D-97E7-61F3289D4C12}"/>
              </a:ext>
            </a:extLst>
          </p:cNvPr>
          <p:cNvSpPr txBox="1"/>
          <p:nvPr/>
        </p:nvSpPr>
        <p:spPr>
          <a:xfrm>
            <a:off x="713207" y="5800943"/>
            <a:ext cx="2885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https://www.perplexity.ai/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4492883-16C6-4878-818D-558085897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7" r="39763" b="87992"/>
          <a:stretch/>
        </p:blipFill>
        <p:spPr>
          <a:xfrm>
            <a:off x="1117777" y="3652614"/>
            <a:ext cx="2076450" cy="47924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797B77C-44F3-4AD5-AE69-7757E842E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4" t="14882" r="18665" b="58910"/>
          <a:stretch/>
        </p:blipFill>
        <p:spPr>
          <a:xfrm>
            <a:off x="239639" y="4551931"/>
            <a:ext cx="4038784" cy="1247146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10EC8C-7D55-472D-9430-8F0F8635DC2A}"/>
              </a:ext>
            </a:extLst>
          </p:cNvPr>
          <p:cNvSpPr txBox="1"/>
          <p:nvPr/>
        </p:nvSpPr>
        <p:spPr>
          <a:xfrm>
            <a:off x="341499" y="4196049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文献引用しながら回答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A9101D3-2BB1-42BA-92F8-9B721AB3FC34}"/>
              </a:ext>
            </a:extLst>
          </p:cNvPr>
          <p:cNvSpPr txBox="1"/>
          <p:nvPr/>
        </p:nvSpPr>
        <p:spPr>
          <a:xfrm>
            <a:off x="6565900" y="2766696"/>
            <a:ext cx="5449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※</a:t>
            </a:r>
            <a:r>
              <a:rPr kumimoji="1" lang="ja-JP" altLang="en-US" sz="2000" dirty="0"/>
              <a:t>ただし、</a:t>
            </a:r>
            <a:r>
              <a:rPr kumimoji="1" lang="en-US" altLang="ja-JP" sz="2000" dirty="0"/>
              <a:t>GPT ver. 4.0</a:t>
            </a:r>
            <a:r>
              <a:rPr kumimoji="1" lang="ja-JP" altLang="en-US" sz="2000" dirty="0"/>
              <a:t> 有料版は改善されている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96427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1AB0EB89-2119-65E5-CE63-64CA93FB1FCA}"/>
              </a:ext>
            </a:extLst>
          </p:cNvPr>
          <p:cNvSpPr/>
          <p:nvPr/>
        </p:nvSpPr>
        <p:spPr>
          <a:xfrm>
            <a:off x="511459" y="910691"/>
            <a:ext cx="11097364" cy="6885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616F710-E0E4-F24E-E093-C3936B53BD2E}"/>
              </a:ext>
            </a:extLst>
          </p:cNvPr>
          <p:cNvSpPr/>
          <p:nvPr/>
        </p:nvSpPr>
        <p:spPr>
          <a:xfrm>
            <a:off x="517055" y="2019464"/>
            <a:ext cx="11097364" cy="1899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本日のセミナー構成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B93200AE-2642-BDCB-A6CE-F6AB54749CEE}"/>
              </a:ext>
            </a:extLst>
          </p:cNvPr>
          <p:cNvSpPr/>
          <p:nvPr/>
        </p:nvSpPr>
        <p:spPr>
          <a:xfrm>
            <a:off x="6250898" y="4248693"/>
            <a:ext cx="5357925" cy="18746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A7883B0-22D6-DC5C-000D-F5DEC86804D8}"/>
              </a:ext>
            </a:extLst>
          </p:cNvPr>
          <p:cNvSpPr/>
          <p:nvPr/>
        </p:nvSpPr>
        <p:spPr>
          <a:xfrm>
            <a:off x="517055" y="4260971"/>
            <a:ext cx="5263650" cy="18623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57A59B-D50E-FFE7-AC40-D385F9D5C388}"/>
              </a:ext>
            </a:extLst>
          </p:cNvPr>
          <p:cNvSpPr txBox="1"/>
          <p:nvPr/>
        </p:nvSpPr>
        <p:spPr>
          <a:xfrm>
            <a:off x="7360720" y="4557219"/>
            <a:ext cx="311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（ビジネス・技術開発展開）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17A50-2F00-C9D5-BC32-81D67AB71810}"/>
              </a:ext>
            </a:extLst>
          </p:cNvPr>
          <p:cNvSpPr/>
          <p:nvPr/>
        </p:nvSpPr>
        <p:spPr>
          <a:xfrm>
            <a:off x="1818465" y="4043489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A461E4-F6BF-3B24-AB24-80E752DBAFF3}"/>
              </a:ext>
            </a:extLst>
          </p:cNvPr>
          <p:cNvSpPr/>
          <p:nvPr/>
        </p:nvSpPr>
        <p:spPr>
          <a:xfrm>
            <a:off x="8997083" y="4038021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DF4DF79-0706-F5B1-8DD2-11CEEB18F35C}"/>
              </a:ext>
            </a:extLst>
          </p:cNvPr>
          <p:cNvSpPr/>
          <p:nvPr/>
        </p:nvSpPr>
        <p:spPr>
          <a:xfrm>
            <a:off x="7352314" y="4038021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8B3E7D-1F69-D7EC-68BE-142C5D97B719}"/>
              </a:ext>
            </a:extLst>
          </p:cNvPr>
          <p:cNvSpPr/>
          <p:nvPr/>
        </p:nvSpPr>
        <p:spPr>
          <a:xfrm>
            <a:off x="7352315" y="4020523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8B8125C-6C30-F719-E3ED-B3608B3AE4B6}"/>
              </a:ext>
            </a:extLst>
          </p:cNvPr>
          <p:cNvSpPr txBox="1"/>
          <p:nvPr/>
        </p:nvSpPr>
        <p:spPr>
          <a:xfrm>
            <a:off x="1690690" y="4581424"/>
            <a:ext cx="2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（社内業務での活用）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4595948-B33D-B440-1C92-CE6B99C062F4}"/>
              </a:ext>
            </a:extLst>
          </p:cNvPr>
          <p:cNvSpPr txBox="1"/>
          <p:nvPr/>
        </p:nvSpPr>
        <p:spPr>
          <a:xfrm>
            <a:off x="606995" y="5085234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3.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内田さん：市場調査への活用例とか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F4F6C69-7504-BFCD-7ECE-BA1940349F98}"/>
              </a:ext>
            </a:extLst>
          </p:cNvPr>
          <p:cNvSpPr txBox="1"/>
          <p:nvPr/>
        </p:nvSpPr>
        <p:spPr>
          <a:xfrm>
            <a:off x="6400800" y="5077825"/>
            <a:ext cx="4657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5.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植村さん：特許作成勘所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5B345E0-7A80-CB31-EF26-51752E9A111F}"/>
              </a:ext>
            </a:extLst>
          </p:cNvPr>
          <p:cNvSpPr txBox="1"/>
          <p:nvPr/>
        </p:nvSpPr>
        <p:spPr>
          <a:xfrm>
            <a:off x="1042551" y="2049754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2.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熊谷：概要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092E3EC-8226-D025-CB44-703B24195272}"/>
              </a:ext>
            </a:extLst>
          </p:cNvPr>
          <p:cNvSpPr txBox="1"/>
          <p:nvPr/>
        </p:nvSpPr>
        <p:spPr>
          <a:xfrm>
            <a:off x="1509715" y="2435972"/>
            <a:ext cx="7565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chemeClr val="accent1"/>
                </a:solidFill>
              </a:rPr>
              <a:t>生成系</a:t>
            </a:r>
            <a:r>
              <a:rPr kumimoji="1" lang="en-US" altLang="ja-JP" sz="2000" b="1" dirty="0">
                <a:solidFill>
                  <a:schemeClr val="accent1"/>
                </a:solidFill>
              </a:rPr>
              <a:t>AI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サービス、</a:t>
            </a:r>
            <a:r>
              <a:rPr kumimoji="1" lang="en-US" altLang="ja-JP" sz="2000" b="1" dirty="0" err="1">
                <a:solidFill>
                  <a:schemeClr val="accent1"/>
                </a:solidFill>
              </a:rPr>
              <a:t>ChatGPT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の概要</a:t>
            </a:r>
            <a:endParaRPr kumimoji="1" lang="en-US" altLang="ja-JP" sz="2000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chemeClr val="accent1"/>
                </a:solidFill>
              </a:rPr>
              <a:t>可能なタスク、バージョン、プロンプトエンジニアリング</a:t>
            </a:r>
            <a:endParaRPr kumimoji="1" lang="en-US" altLang="ja-JP" sz="2000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chemeClr val="accent1"/>
                </a:solidFill>
              </a:rPr>
              <a:t>生成系</a:t>
            </a:r>
            <a:r>
              <a:rPr kumimoji="1" lang="en-US" altLang="ja-JP" sz="2000" b="1" dirty="0">
                <a:solidFill>
                  <a:schemeClr val="accent1"/>
                </a:solidFill>
              </a:rPr>
              <a:t>AI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の注意点（業連の話）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E5BCD0B-4511-8BA5-03CC-50A5ED7C5792}"/>
              </a:ext>
            </a:extLst>
          </p:cNvPr>
          <p:cNvSpPr/>
          <p:nvPr/>
        </p:nvSpPr>
        <p:spPr>
          <a:xfrm>
            <a:off x="4720402" y="1755376"/>
            <a:ext cx="2181279" cy="466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共通基盤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38F38AB-0724-5895-1C7E-50BF8854F86D}"/>
              </a:ext>
            </a:extLst>
          </p:cNvPr>
          <p:cNvSpPr txBox="1"/>
          <p:nvPr/>
        </p:nvSpPr>
        <p:spPr>
          <a:xfrm>
            <a:off x="614299" y="5526333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4.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平澤さん：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3112A4-7E7F-A4B1-10CF-2094F603B537}"/>
              </a:ext>
            </a:extLst>
          </p:cNvPr>
          <p:cNvSpPr txBox="1"/>
          <p:nvPr/>
        </p:nvSpPr>
        <p:spPr>
          <a:xfrm>
            <a:off x="1028211" y="3440648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3.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中林さん：技術解説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E9A707-3CB3-37FC-A73E-9415C549BEED}"/>
              </a:ext>
            </a:extLst>
          </p:cNvPr>
          <p:cNvSpPr txBox="1"/>
          <p:nvPr/>
        </p:nvSpPr>
        <p:spPr>
          <a:xfrm>
            <a:off x="1028211" y="1063555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1.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法務部：注意点</a:t>
            </a:r>
          </a:p>
        </p:txBody>
      </p:sp>
    </p:spTree>
    <p:extLst>
      <p:ext uri="{BB962C8B-B14F-4D97-AF65-F5344CB8AC3E}">
        <p14:creationId xmlns:p14="http://schemas.microsoft.com/office/powerpoint/2010/main" val="62263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今後の展望を聞いた１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E549D39-F519-45E3-A585-FDEAF74A5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2" t="11070" r="13958" b="21667"/>
          <a:stretch/>
        </p:blipFill>
        <p:spPr>
          <a:xfrm>
            <a:off x="70897" y="1000757"/>
            <a:ext cx="6030476" cy="391847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-360600" y="5083674"/>
            <a:ext cx="689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 engineering</a:t>
            </a:r>
            <a:r>
              <a:rPr kumimoji="1" lang="ja-JP" altLang="en-US" sz="2000" dirty="0"/>
              <a:t>自体も自動化する可能性を指摘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26859C-3901-4A68-8AFB-BB04FF05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1" t="11367" r="13290" b="17666"/>
          <a:stretch/>
        </p:blipFill>
        <p:spPr>
          <a:xfrm>
            <a:off x="6217117" y="1020573"/>
            <a:ext cx="5838454" cy="3918473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284800" y="5093758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代替される職業・役割を提示</a:t>
            </a:r>
          </a:p>
        </p:txBody>
      </p:sp>
    </p:spTree>
    <p:extLst>
      <p:ext uri="{BB962C8B-B14F-4D97-AF65-F5344CB8AC3E}">
        <p14:creationId xmlns:p14="http://schemas.microsoft.com/office/powerpoint/2010/main" val="2219118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今後の展望を聞いた２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896700" y="5083674"/>
            <a:ext cx="428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プライバシーやセキュリティの懸念を指摘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102362" y="5083674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期待される職業を提示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25548D-F0F0-49D9-B5B7-A16A66255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1" t="11070" r="13229" b="17778"/>
          <a:stretch/>
        </p:blipFill>
        <p:spPr>
          <a:xfrm>
            <a:off x="34829" y="963764"/>
            <a:ext cx="5838454" cy="39774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C8D7358-C2FA-4FCC-A1CB-0A9E256F0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8451" r="8229" b="17777"/>
          <a:stretch/>
        </p:blipFill>
        <p:spPr>
          <a:xfrm>
            <a:off x="5984516" y="899394"/>
            <a:ext cx="6190393" cy="3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主に、ビジネス展開と社内業務での利用が想定される。</a:t>
            </a:r>
            <a:endParaRPr lang="en-US" altLang="ja-JP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E51F48-13BC-40F1-8EFE-DE004D977A7B}"/>
              </a:ext>
            </a:extLst>
          </p:cNvPr>
          <p:cNvSpPr/>
          <p:nvPr/>
        </p:nvSpPr>
        <p:spPr>
          <a:xfrm>
            <a:off x="1833435" y="4168458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76B15-C471-4CFA-9F8B-A9A5DA5EC47E}"/>
              </a:ext>
            </a:extLst>
          </p:cNvPr>
          <p:cNvSpPr txBox="1"/>
          <p:nvPr/>
        </p:nvSpPr>
        <p:spPr>
          <a:xfrm>
            <a:off x="827710" y="1751905"/>
            <a:ext cx="441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主体の分類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1ED3C3-ECA2-4A35-906F-FA3A761A7ACC}"/>
              </a:ext>
            </a:extLst>
          </p:cNvPr>
          <p:cNvCxnSpPr>
            <a:cxnSpLocks/>
          </p:cNvCxnSpPr>
          <p:nvPr/>
        </p:nvCxnSpPr>
        <p:spPr>
          <a:xfrm flipH="1">
            <a:off x="49960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AB5FDC2-9659-488C-B63E-DE093D30F76D}"/>
              </a:ext>
            </a:extLst>
          </p:cNvPr>
          <p:cNvSpPr txBox="1"/>
          <p:nvPr/>
        </p:nvSpPr>
        <p:spPr>
          <a:xfrm>
            <a:off x="6622028" y="1763718"/>
            <a:ext cx="462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社員の利用ケース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BC0D9BC-4E17-4DB1-B67B-7E9D809B4002}"/>
              </a:ext>
            </a:extLst>
          </p:cNvPr>
          <p:cNvCxnSpPr>
            <a:cxnSpLocks/>
          </p:cNvCxnSpPr>
          <p:nvPr/>
        </p:nvCxnSpPr>
        <p:spPr>
          <a:xfrm flipH="1">
            <a:off x="634795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A704B5A-007C-4EF5-B13F-B8385152CF67}"/>
              </a:ext>
            </a:extLst>
          </p:cNvPr>
          <p:cNvSpPr txBox="1"/>
          <p:nvPr/>
        </p:nvSpPr>
        <p:spPr>
          <a:xfrm>
            <a:off x="7618943" y="3503466"/>
            <a:ext cx="44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主に、製品化などのビジネス展開を想定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8AD96E5-7592-43A4-8FAD-E0A27BFA58BC}"/>
              </a:ext>
            </a:extLst>
          </p:cNvPr>
          <p:cNvSpPr/>
          <p:nvPr/>
        </p:nvSpPr>
        <p:spPr>
          <a:xfrm>
            <a:off x="6529406" y="4655387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8343449-F082-4DDB-8131-3786E59EF5BD}"/>
              </a:ext>
            </a:extLst>
          </p:cNvPr>
          <p:cNvSpPr/>
          <p:nvPr/>
        </p:nvSpPr>
        <p:spPr>
          <a:xfrm>
            <a:off x="7696247" y="2957734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C5B51BD-8AA8-49BF-936E-B9AD9D70D43B}"/>
              </a:ext>
            </a:extLst>
          </p:cNvPr>
          <p:cNvSpPr/>
          <p:nvPr/>
        </p:nvSpPr>
        <p:spPr>
          <a:xfrm>
            <a:off x="6051478" y="2957734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781F80-A3F5-4415-97C7-30DA04F092A1}"/>
              </a:ext>
            </a:extLst>
          </p:cNvPr>
          <p:cNvSpPr/>
          <p:nvPr/>
        </p:nvSpPr>
        <p:spPr>
          <a:xfrm>
            <a:off x="6051479" y="2940236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09700B2-897F-4932-A872-823C6AA247BE}"/>
              </a:ext>
            </a:extLst>
          </p:cNvPr>
          <p:cNvSpPr/>
          <p:nvPr/>
        </p:nvSpPr>
        <p:spPr>
          <a:xfrm>
            <a:off x="1814385" y="3318868"/>
            <a:ext cx="2181279" cy="4662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1C2FDC-DF89-4C51-9E29-9AB4CE28D0AE}"/>
              </a:ext>
            </a:extLst>
          </p:cNvPr>
          <p:cNvSpPr/>
          <p:nvPr/>
        </p:nvSpPr>
        <p:spPr>
          <a:xfrm>
            <a:off x="908261" y="2620834"/>
            <a:ext cx="1231275" cy="4662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利用者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31DC476-3219-4FB8-B4FB-09C711AC60F6}"/>
              </a:ext>
            </a:extLst>
          </p:cNvPr>
          <p:cNvSpPr/>
          <p:nvPr/>
        </p:nvSpPr>
        <p:spPr>
          <a:xfrm>
            <a:off x="908261" y="4960217"/>
            <a:ext cx="1231275" cy="4662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4BE52433-B7D9-44DD-813F-FCEB57081EDD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1479557" y="3217181"/>
            <a:ext cx="379170" cy="2904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2924580E-5219-410E-AB74-6BC9C4DBD55C}"/>
              </a:ext>
            </a:extLst>
          </p:cNvPr>
          <p:cNvCxnSpPr>
            <a:cxnSpLocks/>
            <a:stCxn id="34" idx="2"/>
            <a:endCxn id="4" idx="1"/>
          </p:cNvCxnSpPr>
          <p:nvPr/>
        </p:nvCxnSpPr>
        <p:spPr>
          <a:xfrm rot="16200000" flipH="1">
            <a:off x="1021425" y="3589589"/>
            <a:ext cx="1314484" cy="3095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1B5ACCA-2150-4D59-94A4-F44396086A34}"/>
              </a:ext>
            </a:extLst>
          </p:cNvPr>
          <p:cNvSpPr txBox="1"/>
          <p:nvPr/>
        </p:nvSpPr>
        <p:spPr>
          <a:xfrm>
            <a:off x="604280" y="5518836"/>
            <a:ext cx="86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・・・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AEFDAC9-3A5F-403B-85A7-C15D9BA5FE58}"/>
              </a:ext>
            </a:extLst>
          </p:cNvPr>
          <p:cNvSpPr txBox="1"/>
          <p:nvPr/>
        </p:nvSpPr>
        <p:spPr>
          <a:xfrm>
            <a:off x="2234786" y="2689094"/>
            <a:ext cx="3397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システム／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付随サービスなどを利用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1FA7174-FDEB-4581-AE7D-F85A4B176CAD}"/>
              </a:ext>
            </a:extLst>
          </p:cNvPr>
          <p:cNvSpPr txBox="1"/>
          <p:nvPr/>
        </p:nvSpPr>
        <p:spPr>
          <a:xfrm>
            <a:off x="2705445" y="3779751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サービスを他社に提供する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2D15878-ADB9-4C4E-8B08-75BB3033D9BD}"/>
              </a:ext>
            </a:extLst>
          </p:cNvPr>
          <p:cNvSpPr txBox="1"/>
          <p:nvPr/>
        </p:nvSpPr>
        <p:spPr>
          <a:xfrm>
            <a:off x="2705444" y="4621663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サービスを他社に提供しない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BD500AF-0F6A-4F48-AE37-BFEC7C6AE646}"/>
              </a:ext>
            </a:extLst>
          </p:cNvPr>
          <p:cNvSpPr txBox="1"/>
          <p:nvPr/>
        </p:nvSpPr>
        <p:spPr>
          <a:xfrm>
            <a:off x="2295869" y="5024080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システムを研究開発</a:t>
            </a:r>
          </a:p>
        </p:txBody>
      </p: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5F3FD550-F74C-4FB4-AEB1-AC92DF2EF6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8260" y="2939699"/>
            <a:ext cx="12700" cy="225365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23D0FC9D-B7E1-4EEB-B37F-4D6967496925}"/>
              </a:ext>
            </a:extLst>
          </p:cNvPr>
          <p:cNvCxnSpPr>
            <a:stCxn id="26" idx="2"/>
            <a:endCxn id="29" idx="0"/>
          </p:cNvCxnSpPr>
          <p:nvPr/>
        </p:nvCxnSpPr>
        <p:spPr>
          <a:xfrm>
            <a:off x="7618944" y="3406517"/>
            <a:ext cx="1102" cy="12488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5B37FCF-4772-43FD-8AF6-5CCC23E6CECB}"/>
              </a:ext>
            </a:extLst>
          </p:cNvPr>
          <p:cNvSpPr txBox="1"/>
          <p:nvPr/>
        </p:nvSpPr>
        <p:spPr>
          <a:xfrm>
            <a:off x="7872415" y="5185461"/>
            <a:ext cx="331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主に、社内業務での活用を想定</a:t>
            </a:r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63F9182C-7EDB-4290-8167-7F22EB8B8AEE}"/>
              </a:ext>
            </a:extLst>
          </p:cNvPr>
          <p:cNvSpPr/>
          <p:nvPr/>
        </p:nvSpPr>
        <p:spPr>
          <a:xfrm rot="5400000">
            <a:off x="7745280" y="3582229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0" name="二等辺三角形 59">
            <a:extLst>
              <a:ext uri="{FF2B5EF4-FFF2-40B4-BE49-F238E27FC236}">
                <a16:creationId xmlns:a16="http://schemas.microsoft.com/office/drawing/2014/main" id="{A9254058-0572-4EF6-9491-6EC086E67FDA}"/>
              </a:ext>
            </a:extLst>
          </p:cNvPr>
          <p:cNvSpPr/>
          <p:nvPr/>
        </p:nvSpPr>
        <p:spPr>
          <a:xfrm rot="5400000">
            <a:off x="7745279" y="5265903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4B517238-3725-441B-8BFE-C18FCA4633DD}"/>
              </a:ext>
            </a:extLst>
          </p:cNvPr>
          <p:cNvSpPr txBox="1"/>
          <p:nvPr/>
        </p:nvSpPr>
        <p:spPr>
          <a:xfrm>
            <a:off x="388349" y="5896762"/>
            <a:ext cx="11490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総務省資料：「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の利活用において留意することが期待される事項」、</a:t>
            </a:r>
            <a:r>
              <a:rPr kumimoji="1" lang="en-US" altLang="ja-JP" sz="1600" dirty="0"/>
              <a:t>https://www.soumu.go.jp/main_content/000557758.pdf</a:t>
            </a:r>
            <a:endParaRPr kumimoji="1" lang="ja-JP" altLang="en-US" sz="1600" dirty="0"/>
          </a:p>
        </p:txBody>
      </p:sp>
      <p:sp>
        <p:nvSpPr>
          <p:cNvPr id="64" name="タイトル 63">
            <a:extLst>
              <a:ext uri="{FF2B5EF4-FFF2-40B4-BE49-F238E27FC236}">
                <a16:creationId xmlns:a16="http://schemas.microsoft.com/office/drawing/2014/main" id="{9E8ECEDB-53D8-43AD-A12D-8592C5F8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社員の利用ケース</a:t>
            </a:r>
          </a:p>
        </p:txBody>
      </p:sp>
    </p:spTree>
    <p:extLst>
      <p:ext uri="{BB962C8B-B14F-4D97-AF65-F5344CB8AC3E}">
        <p14:creationId xmlns:p14="http://schemas.microsoft.com/office/powerpoint/2010/main" val="2750122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1E1FC-BAFA-434E-B67E-275B4A573D08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深層学習の躍進①　人間と同等の識別性能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15279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識別精度を飛躍的に向上させ、第</a:t>
            </a:r>
            <a:r>
              <a:rPr lang="en-US" altLang="ja-JP" sz="2800" dirty="0"/>
              <a:t>3</a:t>
            </a:r>
            <a:r>
              <a:rPr lang="ja-JP" altLang="en-US" sz="2800" dirty="0"/>
              <a:t>次</a:t>
            </a:r>
            <a:r>
              <a:rPr lang="en-US" altLang="ja-JP" sz="2800" dirty="0"/>
              <a:t>AI</a:t>
            </a:r>
            <a:r>
              <a:rPr lang="ja-JP" altLang="en-US" sz="2800" dirty="0"/>
              <a:t>ブームを牽引</a:t>
            </a:r>
            <a:endParaRPr lang="en-US" altLang="ja-JP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27992-AFA1-453E-A836-17AD14A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11" y="2982956"/>
            <a:ext cx="4876629" cy="30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673ED4-B754-45A0-A5AE-46D930F59622}"/>
              </a:ext>
            </a:extLst>
          </p:cNvPr>
          <p:cNvSpPr txBox="1"/>
          <p:nvPr/>
        </p:nvSpPr>
        <p:spPr>
          <a:xfrm>
            <a:off x="5930243" y="5897002"/>
            <a:ext cx="2205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https://www.eff.org/ai/metrics</a:t>
            </a:r>
            <a:endParaRPr kumimoji="1" lang="ja-JP" altLang="en-US" sz="11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FA347E-FF21-4050-8876-CE1C442493F9}"/>
              </a:ext>
            </a:extLst>
          </p:cNvPr>
          <p:cNvSpPr txBox="1"/>
          <p:nvPr/>
        </p:nvSpPr>
        <p:spPr>
          <a:xfrm>
            <a:off x="6834762" y="2943632"/>
            <a:ext cx="851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(LSVRC)</a:t>
            </a:r>
            <a:endParaRPr kumimoji="1" lang="ja-JP" altLang="en-US" sz="110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C5D793F1-CA2A-42F9-AFFB-A5C7756C4682}"/>
              </a:ext>
            </a:extLst>
          </p:cNvPr>
          <p:cNvSpPr/>
          <p:nvPr/>
        </p:nvSpPr>
        <p:spPr>
          <a:xfrm>
            <a:off x="5930243" y="3761376"/>
            <a:ext cx="1587459" cy="452402"/>
          </a:xfrm>
          <a:prstGeom prst="wedgeRoundRectCallout">
            <a:avLst>
              <a:gd name="adj1" fmla="val -65631"/>
              <a:gd name="adj2" fmla="val 50874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深層学習</a:t>
            </a:r>
            <a:r>
              <a:rPr lang="en-US" altLang="ja-JP" sz="1200" dirty="0"/>
              <a:t>(CNN)</a:t>
            </a:r>
            <a:r>
              <a:rPr lang="ja-JP" altLang="en-US" sz="1400" dirty="0"/>
              <a:t>で一気に向上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D67656E-F94A-43DA-A8DA-38DC223FBCF8}"/>
              </a:ext>
            </a:extLst>
          </p:cNvPr>
          <p:cNvSpPr/>
          <p:nvPr/>
        </p:nvSpPr>
        <p:spPr>
          <a:xfrm>
            <a:off x="4203386" y="4976641"/>
            <a:ext cx="1587458" cy="387923"/>
          </a:xfrm>
          <a:prstGeom prst="wedgeRoundRectCallout">
            <a:avLst>
              <a:gd name="adj1" fmla="val 84020"/>
              <a:gd name="adj2" fmla="val 37008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人間精度を越える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6E3AD6F-B6FC-43AC-B7FA-4AD322B88190}"/>
              </a:ext>
            </a:extLst>
          </p:cNvPr>
          <p:cNvSpPr txBox="1"/>
          <p:nvPr/>
        </p:nvSpPr>
        <p:spPr>
          <a:xfrm>
            <a:off x="4316969" y="2659129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762D1A-B8DB-48DD-9D0A-26A5F8FD560F}"/>
              </a:ext>
            </a:extLst>
          </p:cNvPr>
          <p:cNvSpPr txBox="1"/>
          <p:nvPr/>
        </p:nvSpPr>
        <p:spPr>
          <a:xfrm>
            <a:off x="3815715" y="1700413"/>
            <a:ext cx="429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パターン認識で飛躍的な精度向上</a:t>
            </a:r>
            <a:endParaRPr kumimoji="1" lang="ja-JP" altLang="en-US" sz="1600" b="1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D36F501-A17C-4701-8215-C58A73DA3B3D}"/>
              </a:ext>
            </a:extLst>
          </p:cNvPr>
          <p:cNvCxnSpPr>
            <a:cxnSpLocks/>
          </p:cNvCxnSpPr>
          <p:nvPr/>
        </p:nvCxnSpPr>
        <p:spPr>
          <a:xfrm flipH="1">
            <a:off x="3815715" y="2056845"/>
            <a:ext cx="43198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866F6D-8740-4968-BC77-DFC109AB16B4}"/>
              </a:ext>
            </a:extLst>
          </p:cNvPr>
          <p:cNvSpPr txBox="1"/>
          <p:nvPr/>
        </p:nvSpPr>
        <p:spPr>
          <a:xfrm>
            <a:off x="457201" y="2135909"/>
            <a:ext cx="284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大量のデータから特徴を自動抽出し、隠れた規則性を学習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1BDD83-6F68-4C26-BB17-A31A18952ACE}"/>
              </a:ext>
            </a:extLst>
          </p:cNvPr>
          <p:cNvSpPr txBox="1"/>
          <p:nvPr/>
        </p:nvSpPr>
        <p:spPr>
          <a:xfrm>
            <a:off x="764801" y="1700413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特徴抽出と解きほぐし</a:t>
            </a:r>
            <a:endParaRPr kumimoji="1" lang="ja-JP" altLang="en-US" sz="1600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495A37E-6257-4A6B-BBA3-A0620383EEB3}"/>
              </a:ext>
            </a:extLst>
          </p:cNvPr>
          <p:cNvCxnSpPr>
            <a:cxnSpLocks/>
          </p:cNvCxnSpPr>
          <p:nvPr/>
        </p:nvCxnSpPr>
        <p:spPr>
          <a:xfrm flipH="1">
            <a:off x="220325" y="2056845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C413C08F-3E74-4686-B7C2-2B9CFACFB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9" t="16087" r="43679"/>
          <a:stretch/>
        </p:blipFill>
        <p:spPr>
          <a:xfrm>
            <a:off x="571984" y="2955787"/>
            <a:ext cx="2530933" cy="320282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C00CEB-0539-4659-94FE-1662F165EDCD}"/>
              </a:ext>
            </a:extLst>
          </p:cNvPr>
          <p:cNvSpPr txBox="1"/>
          <p:nvPr/>
        </p:nvSpPr>
        <p:spPr>
          <a:xfrm>
            <a:off x="4316969" y="2661992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D6F1A96-E07F-4F8F-9D65-6FA979B1BAD9}"/>
              </a:ext>
            </a:extLst>
          </p:cNvPr>
          <p:cNvSpPr txBox="1"/>
          <p:nvPr/>
        </p:nvSpPr>
        <p:spPr>
          <a:xfrm>
            <a:off x="1286669" y="2653570"/>
            <a:ext cx="118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Google</a:t>
            </a:r>
            <a:r>
              <a:rPr lang="ja-JP" altLang="en-US" sz="1400" dirty="0"/>
              <a:t>の猫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38FE59B-D26D-40AD-90ED-672D8636EDC2}"/>
              </a:ext>
            </a:extLst>
          </p:cNvPr>
          <p:cNvSpPr txBox="1"/>
          <p:nvPr/>
        </p:nvSpPr>
        <p:spPr>
          <a:xfrm>
            <a:off x="2246125" y="5897002"/>
            <a:ext cx="240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https://icml.cc/2012/papers/73.pdf</a:t>
            </a:r>
            <a:endParaRPr kumimoji="1" lang="ja-JP" altLang="en-US" sz="11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47E42A9-D082-4545-A66E-C6EE1D678FB9}"/>
              </a:ext>
            </a:extLst>
          </p:cNvPr>
          <p:cNvSpPr txBox="1"/>
          <p:nvPr/>
        </p:nvSpPr>
        <p:spPr>
          <a:xfrm>
            <a:off x="4578482" y="2134478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画像・音声認識では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人間を超える識別能力を達成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5C4005-C577-47EB-A4BA-469A513597E1}"/>
              </a:ext>
            </a:extLst>
          </p:cNvPr>
          <p:cNvSpPr txBox="1"/>
          <p:nvPr/>
        </p:nvSpPr>
        <p:spPr>
          <a:xfrm>
            <a:off x="8480450" y="1700413"/>
            <a:ext cx="343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様々な応用に展開</a:t>
            </a:r>
            <a:endParaRPr kumimoji="1" lang="ja-JP" altLang="en-US" sz="1600" b="1" dirty="0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4E7BB1BF-BD34-4CF6-86F6-E6E0AECCB2EF}"/>
              </a:ext>
            </a:extLst>
          </p:cNvPr>
          <p:cNvCxnSpPr>
            <a:cxnSpLocks/>
          </p:cNvCxnSpPr>
          <p:nvPr/>
        </p:nvCxnSpPr>
        <p:spPr>
          <a:xfrm flipH="1">
            <a:off x="8567994" y="2056845"/>
            <a:ext cx="334918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AA977518-6CFD-43BA-8E91-3E67BCDC5527}"/>
              </a:ext>
            </a:extLst>
          </p:cNvPr>
          <p:cNvSpPr/>
          <p:nvPr/>
        </p:nvSpPr>
        <p:spPr>
          <a:xfrm>
            <a:off x="8567996" y="3019645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分類</a:t>
            </a: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EE8695E3-95E7-40D1-A3A3-FE94B43CEC41}"/>
              </a:ext>
            </a:extLst>
          </p:cNvPr>
          <p:cNvSpPr/>
          <p:nvPr/>
        </p:nvSpPr>
        <p:spPr>
          <a:xfrm>
            <a:off x="8567995" y="4062023"/>
            <a:ext cx="1445581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異常検知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10DD6499-A1D2-48AB-9402-5E58CA084EDC}"/>
              </a:ext>
            </a:extLst>
          </p:cNvPr>
          <p:cNvSpPr/>
          <p:nvPr/>
        </p:nvSpPr>
        <p:spPr>
          <a:xfrm>
            <a:off x="8567996" y="5117918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予測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E55D05F-A8F1-458C-B8D3-A9ACF64C3B23}"/>
              </a:ext>
            </a:extLst>
          </p:cNvPr>
          <p:cNvSpPr txBox="1"/>
          <p:nvPr/>
        </p:nvSpPr>
        <p:spPr>
          <a:xfrm>
            <a:off x="8847053" y="2143813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様々な特定用途においても展開し、高い性能を発揮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0206C1-0B47-4261-8591-3969DCE28AC4}"/>
              </a:ext>
            </a:extLst>
          </p:cNvPr>
          <p:cNvSpPr txBox="1"/>
          <p:nvPr/>
        </p:nvSpPr>
        <p:spPr>
          <a:xfrm>
            <a:off x="10102609" y="3069063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画像認識、音声認識、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文書分類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0BC33CC-E831-4D0E-9EEB-20AAAC7E6A2E}"/>
              </a:ext>
            </a:extLst>
          </p:cNvPr>
          <p:cNvSpPr txBox="1"/>
          <p:nvPr/>
        </p:nvSpPr>
        <p:spPr>
          <a:xfrm>
            <a:off x="10102609" y="4086732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故障予兆、製品検査、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不正検知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C2A841C-1AAC-41DF-BC10-F89927BE2EE0}"/>
              </a:ext>
            </a:extLst>
          </p:cNvPr>
          <p:cNvSpPr txBox="1"/>
          <p:nvPr/>
        </p:nvSpPr>
        <p:spPr>
          <a:xfrm>
            <a:off x="10076332" y="5142627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需要予測、行動予測、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推薦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096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50D98BE-F874-4718-BF48-4E5CCC46ECA5}"/>
              </a:ext>
            </a:extLst>
          </p:cNvPr>
          <p:cNvSpPr/>
          <p:nvPr/>
        </p:nvSpPr>
        <p:spPr>
          <a:xfrm>
            <a:off x="6672916" y="5309972"/>
            <a:ext cx="2151239" cy="886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4936299-486F-4FD6-B581-2E7A18055ACE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31086" y="414205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深層学習の躍進②　生成・変換の発展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04538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自然で多様な画像・言語の生成・変換が可能に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画像・言語・マルチモーダル処理の手法が発展し、生成・変換系の応用拡大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3888252" y="2556453"/>
            <a:ext cx="2073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高品質で多様な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画像の生成・変換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F5717F-D72C-4759-B324-F1F278358246}"/>
              </a:ext>
            </a:extLst>
          </p:cNvPr>
          <p:cNvSpPr txBox="1"/>
          <p:nvPr/>
        </p:nvSpPr>
        <p:spPr>
          <a:xfrm>
            <a:off x="6403087" y="2556453"/>
            <a:ext cx="281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大規模</a:t>
            </a:r>
            <a:r>
              <a:rPr lang="en-US" altLang="ja-JP" sz="1400" dirty="0">
                <a:solidFill>
                  <a:schemeClr val="accent1"/>
                </a:solidFill>
              </a:rPr>
              <a:t>Transformer</a:t>
            </a:r>
            <a:r>
              <a:rPr lang="ja-JP" altLang="en-US" sz="1400" dirty="0">
                <a:solidFill>
                  <a:schemeClr val="accent1"/>
                </a:solidFill>
              </a:rPr>
              <a:t>型モデルにより、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自然言語の高精度な変換・生成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895043-04CD-4214-AF9A-E0F00E5759FA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0FF1A6-3DEC-4EFA-AFBE-8FDEFB7E5717}"/>
              </a:ext>
            </a:extLst>
          </p:cNvPr>
          <p:cNvSpPr txBox="1"/>
          <p:nvPr/>
        </p:nvSpPr>
        <p:spPr>
          <a:xfrm>
            <a:off x="440027" y="2556453"/>
            <a:ext cx="279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生成モデルにより、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データ生成過程をモデル化</a:t>
            </a:r>
            <a:endParaRPr lang="en-US" altLang="ja-JP" sz="1400" dirty="0">
              <a:solidFill>
                <a:schemeClr val="accent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1AAAC-1ADA-48D8-96D9-E896577502F6}"/>
              </a:ext>
            </a:extLst>
          </p:cNvPr>
          <p:cNvSpPr txBox="1"/>
          <p:nvPr/>
        </p:nvSpPr>
        <p:spPr>
          <a:xfrm>
            <a:off x="764801" y="2142247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深層生成モデルの発展</a:t>
            </a:r>
            <a:endParaRPr kumimoji="1" lang="ja-JP" altLang="en-US" sz="1600" b="1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8475C87-816E-42F4-B311-AD73DE0C607D}"/>
              </a:ext>
            </a:extLst>
          </p:cNvPr>
          <p:cNvCxnSpPr>
            <a:cxnSpLocks/>
          </p:cNvCxnSpPr>
          <p:nvPr/>
        </p:nvCxnSpPr>
        <p:spPr>
          <a:xfrm flipH="1">
            <a:off x="220325" y="2480801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31BEC4-2DA6-41A6-95E5-57ABA855D475}"/>
              </a:ext>
            </a:extLst>
          </p:cNvPr>
          <p:cNvSpPr txBox="1"/>
          <p:nvPr/>
        </p:nvSpPr>
        <p:spPr>
          <a:xfrm>
            <a:off x="5582488" y="2142247"/>
            <a:ext cx="485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画像・言語・マルチモーダル処理用モデルの高度化</a:t>
            </a:r>
            <a:endParaRPr lang="en-US" altLang="ja-JP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A0A8625-9DDD-488B-9B22-EDEA0E28BA7C}"/>
              </a:ext>
            </a:extLst>
          </p:cNvPr>
          <p:cNvCxnSpPr>
            <a:cxnSpLocks/>
          </p:cNvCxnSpPr>
          <p:nvPr/>
        </p:nvCxnSpPr>
        <p:spPr>
          <a:xfrm flipH="1">
            <a:off x="3720353" y="2480801"/>
            <a:ext cx="81968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BB8FEB-7DBD-4895-925C-3C50D8BEC419}"/>
              </a:ext>
            </a:extLst>
          </p:cNvPr>
          <p:cNvSpPr txBox="1"/>
          <p:nvPr/>
        </p:nvSpPr>
        <p:spPr>
          <a:xfrm>
            <a:off x="125097" y="4969747"/>
            <a:ext cx="331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画像・音声：</a:t>
            </a:r>
            <a:r>
              <a:rPr lang="en-US" altLang="ja-JP" sz="1400" dirty="0"/>
              <a:t>VAE </a:t>
            </a:r>
            <a:r>
              <a:rPr lang="en-US" altLang="ja-JP" sz="1050" dirty="0"/>
              <a:t>(2014) </a:t>
            </a:r>
            <a:r>
              <a:rPr lang="ja-JP" altLang="en-US" sz="1400" dirty="0"/>
              <a:t>／</a:t>
            </a:r>
            <a:r>
              <a:rPr lang="en-US" altLang="ja-JP" sz="1400" dirty="0"/>
              <a:t>GAN </a:t>
            </a:r>
            <a:r>
              <a:rPr lang="en-US" altLang="ja-JP" sz="1100" dirty="0"/>
              <a:t>(2014)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言語：</a:t>
            </a:r>
            <a:r>
              <a:rPr lang="en-US" altLang="ja-JP" sz="1400" b="1" dirty="0"/>
              <a:t>Transformer</a:t>
            </a:r>
            <a:r>
              <a:rPr lang="ja-JP" altLang="en-US" sz="1400" dirty="0"/>
              <a:t>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5BC44A-E408-49A9-8289-25C530DEE645}"/>
              </a:ext>
            </a:extLst>
          </p:cNvPr>
          <p:cNvSpPr txBox="1"/>
          <p:nvPr/>
        </p:nvSpPr>
        <p:spPr>
          <a:xfrm>
            <a:off x="2076688" y="3402913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Decoder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4FBCE6-13BA-41DC-A1D2-1FFC6C451783}"/>
              </a:ext>
            </a:extLst>
          </p:cNvPr>
          <p:cNvSpPr txBox="1"/>
          <p:nvPr/>
        </p:nvSpPr>
        <p:spPr>
          <a:xfrm>
            <a:off x="6284260" y="4222376"/>
            <a:ext cx="181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GPT-3 </a:t>
            </a:r>
            <a:r>
              <a:rPr lang="en-US" altLang="ja-JP" sz="1200" dirty="0"/>
              <a:t>(2020)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CA23B3-0831-4095-8C14-201E951518EF}"/>
              </a:ext>
            </a:extLst>
          </p:cNvPr>
          <p:cNvSpPr txBox="1"/>
          <p:nvPr/>
        </p:nvSpPr>
        <p:spPr>
          <a:xfrm>
            <a:off x="6318790" y="3150960"/>
            <a:ext cx="1563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BERT </a:t>
            </a:r>
            <a:r>
              <a:rPr lang="en-US" altLang="ja-JP" sz="1200" dirty="0"/>
              <a:t>(2018)</a:t>
            </a:r>
            <a:endParaRPr lang="en-US" altLang="ja-JP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989194-D708-4621-80E9-5244F5D3B2BD}"/>
              </a:ext>
            </a:extLst>
          </p:cNvPr>
          <p:cNvSpPr txBox="1"/>
          <p:nvPr/>
        </p:nvSpPr>
        <p:spPr>
          <a:xfrm>
            <a:off x="9654987" y="2556453"/>
            <a:ext cx="232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共通モデルによる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マルチタスク学習が可能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8065710-5AFA-4743-9E58-35547935BE4E}"/>
              </a:ext>
            </a:extLst>
          </p:cNvPr>
          <p:cNvSpPr txBox="1"/>
          <p:nvPr/>
        </p:nvSpPr>
        <p:spPr>
          <a:xfrm>
            <a:off x="9440804" y="3166564"/>
            <a:ext cx="1741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DALL-E </a:t>
            </a:r>
            <a:r>
              <a:rPr lang="en-US" altLang="ja-JP" sz="1200" dirty="0"/>
              <a:t>(2021)</a:t>
            </a:r>
            <a:endParaRPr lang="en-US" altLang="ja-JP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/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/>
                  <a:t>潜在表現</a:t>
                </a:r>
                <a14:m>
                  <m:oMath xmlns:m="http://schemas.openxmlformats.org/officeDocument/2006/math">
                    <m:r>
                      <a:rPr lang="en-US" altLang="ja-JP" sz="12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altLang="ja-JP" sz="12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blipFill>
                <a:blip r:embed="rId2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0FE211-4A87-40C4-AA09-836FA0901F30}"/>
              </a:ext>
            </a:extLst>
          </p:cNvPr>
          <p:cNvSpPr txBox="1"/>
          <p:nvPr/>
        </p:nvSpPr>
        <p:spPr>
          <a:xfrm>
            <a:off x="653246" y="3405662"/>
            <a:ext cx="92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/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入力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blipFill>
                <a:blip r:embed="rId3"/>
                <a:stretch>
                  <a:fillRect l="-2830" t="-3922" b="-19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/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出力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150BCC5-E08F-4A99-80D1-23689388DB86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2322333" y="4145502"/>
            <a:ext cx="539353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ローチャート: 手作業 16">
            <a:extLst>
              <a:ext uri="{FF2B5EF4-FFF2-40B4-BE49-F238E27FC236}">
                <a16:creationId xmlns:a16="http://schemas.microsoft.com/office/drawing/2014/main" id="{F8E9979A-DE0F-4C61-AC2F-FE000E66663E}"/>
              </a:ext>
            </a:extLst>
          </p:cNvPr>
          <p:cNvSpPr/>
          <p:nvPr/>
        </p:nvSpPr>
        <p:spPr>
          <a:xfrm rot="5400000">
            <a:off x="2179869" y="4032455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フローチャート: 手作業 23">
            <a:extLst>
              <a:ext uri="{FF2B5EF4-FFF2-40B4-BE49-F238E27FC236}">
                <a16:creationId xmlns:a16="http://schemas.microsoft.com/office/drawing/2014/main" id="{EBCAEF8A-2991-40CB-8585-77A992895C51}"/>
              </a:ext>
            </a:extLst>
          </p:cNvPr>
          <p:cNvSpPr/>
          <p:nvPr/>
        </p:nvSpPr>
        <p:spPr>
          <a:xfrm rot="16200000">
            <a:off x="680063" y="4026102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DF07EBF-E997-44AE-8DBF-6A00D2D437EC}"/>
              </a:ext>
            </a:extLst>
          </p:cNvPr>
          <p:cNvSpPr txBox="1"/>
          <p:nvPr/>
        </p:nvSpPr>
        <p:spPr>
          <a:xfrm>
            <a:off x="3721611" y="5919968"/>
            <a:ext cx="240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https://nlab.itmedia.co.jp/nl/articles/1903/21/news040.html</a:t>
            </a:r>
            <a:endParaRPr kumimoji="1" lang="ja-JP" altLang="en-US" sz="9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C948E1-7D48-4708-AC36-DA8192DFDAA5}"/>
              </a:ext>
            </a:extLst>
          </p:cNvPr>
          <p:cNvSpPr txBox="1"/>
          <p:nvPr/>
        </p:nvSpPr>
        <p:spPr>
          <a:xfrm>
            <a:off x="3666563" y="4766208"/>
            <a:ext cx="2640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https://tech.preferred.jp/ja/blog/chainer-gogh/</a:t>
            </a:r>
            <a:endParaRPr kumimoji="1" lang="ja-JP" altLang="en-US" sz="9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A097BDB-B2C7-49DB-8B15-81E3B795577E}"/>
              </a:ext>
            </a:extLst>
          </p:cNvPr>
          <p:cNvSpPr txBox="1"/>
          <p:nvPr/>
        </p:nvSpPr>
        <p:spPr>
          <a:xfrm>
            <a:off x="4392848" y="3080256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画風変換</a:t>
            </a:r>
            <a:endParaRPr lang="en-US" altLang="ja-JP" sz="1400" dirty="0"/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B49CE02A-076F-4310-B619-1DB02CBBA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" t="2517" r="51171" b="12106"/>
          <a:stretch/>
        </p:blipFill>
        <p:spPr>
          <a:xfrm>
            <a:off x="3850131" y="3441465"/>
            <a:ext cx="629420" cy="622607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B3D1EB3-D7D1-47F2-BF0C-B6C3C8AD3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27" t="2277" r="1782" b="12347"/>
          <a:stretch/>
        </p:blipFill>
        <p:spPr>
          <a:xfrm>
            <a:off x="3850131" y="4139229"/>
            <a:ext cx="629420" cy="63569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94C0B40-2206-4F03-8C26-25837FFDDF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1" b="12444"/>
          <a:stretch/>
        </p:blipFill>
        <p:spPr>
          <a:xfrm>
            <a:off x="5231744" y="3411016"/>
            <a:ext cx="906683" cy="87696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132DA7A-C2EF-4901-8822-AC60256FE17A}"/>
              </a:ext>
            </a:extLst>
          </p:cNvPr>
          <p:cNvCxnSpPr>
            <a:cxnSpLocks/>
            <a:stCxn id="49" idx="3"/>
            <a:endCxn id="55" idx="2"/>
          </p:cNvCxnSpPr>
          <p:nvPr/>
        </p:nvCxnSpPr>
        <p:spPr>
          <a:xfrm flipV="1">
            <a:off x="4479551" y="3751708"/>
            <a:ext cx="298635" cy="10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フローチャート: 論理和 54">
            <a:extLst>
              <a:ext uri="{FF2B5EF4-FFF2-40B4-BE49-F238E27FC236}">
                <a16:creationId xmlns:a16="http://schemas.microsoft.com/office/drawing/2014/main" id="{DC45DF41-1CD3-42D7-8981-E4EBA6AA18F3}"/>
              </a:ext>
            </a:extLst>
          </p:cNvPr>
          <p:cNvSpPr/>
          <p:nvPr/>
        </p:nvSpPr>
        <p:spPr>
          <a:xfrm>
            <a:off x="4778186" y="3662172"/>
            <a:ext cx="180000" cy="179072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6B77DDB-CD4F-4326-BCFF-2AF3273AA103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4958186" y="3751708"/>
            <a:ext cx="31838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コネクタ: カギ線 65">
            <a:extLst>
              <a:ext uri="{FF2B5EF4-FFF2-40B4-BE49-F238E27FC236}">
                <a16:creationId xmlns:a16="http://schemas.microsoft.com/office/drawing/2014/main" id="{91067A1B-7CA0-4AAC-AFB0-5F493DF08393}"/>
              </a:ext>
            </a:extLst>
          </p:cNvPr>
          <p:cNvCxnSpPr>
            <a:stCxn id="50" idx="3"/>
            <a:endCxn id="55" idx="4"/>
          </p:cNvCxnSpPr>
          <p:nvPr/>
        </p:nvCxnSpPr>
        <p:spPr>
          <a:xfrm flipV="1">
            <a:off x="4479551" y="3841244"/>
            <a:ext cx="388635" cy="615834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>
            <a:extLst>
              <a:ext uri="{FF2B5EF4-FFF2-40B4-BE49-F238E27FC236}">
                <a16:creationId xmlns:a16="http://schemas.microsoft.com/office/drawing/2014/main" id="{D61DA671-B6DA-46EF-828C-C59AC0A46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44" t="15815" r="50477" b="22579"/>
          <a:stretch/>
        </p:blipFill>
        <p:spPr>
          <a:xfrm>
            <a:off x="3912885" y="5321733"/>
            <a:ext cx="629421" cy="618601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7C70113E-030D-47E4-9C97-B556ACBB88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60" t="15766" r="13530" b="22112"/>
          <a:stretch/>
        </p:blipFill>
        <p:spPr>
          <a:xfrm>
            <a:off x="5336234" y="5312082"/>
            <a:ext cx="625296" cy="637902"/>
          </a:xfrm>
          <a:prstGeom prst="rect">
            <a:avLst/>
          </a:prstGeom>
        </p:spPr>
      </p:pic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49BAF65-DA06-4960-97F9-3CC5FDB5B90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4542306" y="5631033"/>
            <a:ext cx="79392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4817315-ADC4-411E-8431-84A8892D2026}"/>
              </a:ext>
            </a:extLst>
          </p:cNvPr>
          <p:cNvSpPr txBox="1"/>
          <p:nvPr/>
        </p:nvSpPr>
        <p:spPr>
          <a:xfrm>
            <a:off x="4283250" y="5041224"/>
            <a:ext cx="12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写実画変換</a:t>
            </a:r>
            <a:endParaRPr lang="en-US" altLang="ja-JP" sz="14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3241C02-C717-4ABA-B0EA-59604E84B8F1}"/>
              </a:ext>
            </a:extLst>
          </p:cNvPr>
          <p:cNvSpPr txBox="1"/>
          <p:nvPr/>
        </p:nvSpPr>
        <p:spPr>
          <a:xfrm>
            <a:off x="6542891" y="3492154"/>
            <a:ext cx="2596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自己教師有り学習</a:t>
            </a:r>
            <a:r>
              <a:rPr lang="ja-JP" altLang="en-US" sz="1200" dirty="0"/>
              <a:t>（事前学習）</a:t>
            </a:r>
            <a:r>
              <a:rPr lang="ja-JP" altLang="en-US" sz="1400" dirty="0"/>
              <a:t>により、様々な言語処理データセットのハイスコアを更新</a:t>
            </a:r>
            <a:endParaRPr lang="en-US" altLang="ja-JP" sz="14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2D82FF7-5E20-471D-9EB9-0D342F1B0FFB}"/>
              </a:ext>
            </a:extLst>
          </p:cNvPr>
          <p:cNvSpPr txBox="1"/>
          <p:nvPr/>
        </p:nvSpPr>
        <p:spPr>
          <a:xfrm>
            <a:off x="698824" y="5492967"/>
            <a:ext cx="235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Attension</a:t>
            </a:r>
            <a:r>
              <a:rPr lang="ja-JP" altLang="en-US" sz="1400" dirty="0"/>
              <a:t>機構だけの構成で、大域的な特徴や関係を表現</a:t>
            </a:r>
            <a:endParaRPr lang="en-US" altLang="ja-JP" sz="1400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5AB3588F-7ADF-45DA-8B74-97F1D45A9D3A}"/>
              </a:ext>
            </a:extLst>
          </p:cNvPr>
          <p:cNvSpPr txBox="1"/>
          <p:nvPr/>
        </p:nvSpPr>
        <p:spPr>
          <a:xfrm>
            <a:off x="6449824" y="4525277"/>
            <a:ext cx="286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超大規模モデルを小数例示だけで</a:t>
            </a:r>
            <a:r>
              <a:rPr lang="en-US" altLang="ja-JP" sz="1200" dirty="0"/>
              <a:t>(Few-shot</a:t>
            </a:r>
            <a:r>
              <a:rPr lang="ja-JP" altLang="en-US" sz="1200" dirty="0"/>
              <a:t> </a:t>
            </a:r>
            <a:r>
              <a:rPr lang="en-US" altLang="ja-JP" sz="1200" dirty="0"/>
              <a:t>Learning)</a:t>
            </a:r>
            <a:r>
              <a:rPr lang="ja-JP" altLang="en-US" sz="1400" dirty="0"/>
              <a:t>により、</a:t>
            </a:r>
            <a:endParaRPr lang="en-US" altLang="ja-JP" sz="1400" dirty="0"/>
          </a:p>
          <a:p>
            <a:r>
              <a:rPr lang="ja-JP" altLang="en-US" sz="1400" dirty="0"/>
              <a:t>人間に近い自然な言語生成が可能</a:t>
            </a:r>
            <a:endParaRPr lang="en-US" altLang="ja-JP" sz="14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05EFF77-FE83-46B2-80EF-681C21C64DDD}"/>
              </a:ext>
            </a:extLst>
          </p:cNvPr>
          <p:cNvSpPr txBox="1"/>
          <p:nvPr/>
        </p:nvSpPr>
        <p:spPr>
          <a:xfrm>
            <a:off x="6691872" y="5339077"/>
            <a:ext cx="206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[User] </a:t>
            </a:r>
            <a:r>
              <a:rPr lang="ja-JP" altLang="en-US" sz="1200" dirty="0"/>
              <a:t>国の首都：</a:t>
            </a:r>
            <a:endParaRPr lang="en-US" altLang="ja-JP" sz="1200" dirty="0"/>
          </a:p>
          <a:p>
            <a:r>
              <a:rPr lang="ja-JP" altLang="en-US" sz="1200" dirty="0"/>
              <a:t>日本　→　東京</a:t>
            </a:r>
            <a:endParaRPr lang="en-US" altLang="ja-JP" sz="1200" dirty="0"/>
          </a:p>
          <a:p>
            <a:r>
              <a:rPr lang="ja-JP" altLang="en-US" sz="1200" dirty="0"/>
              <a:t>ギリシャ　→</a:t>
            </a:r>
            <a:endParaRPr lang="en-US" altLang="ja-JP" sz="1200" dirty="0"/>
          </a:p>
          <a:p>
            <a:r>
              <a:rPr lang="en-US" altLang="ja-JP" sz="1200" dirty="0"/>
              <a:t>[GPT-3] </a:t>
            </a:r>
            <a:r>
              <a:rPr lang="ja-JP" altLang="en-US" sz="1200" dirty="0"/>
              <a:t>アテネ</a:t>
            </a:r>
            <a:endParaRPr lang="en-US" altLang="ja-JP" sz="1200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C411C13-741F-4461-ACF6-40404F0D523D}"/>
              </a:ext>
            </a:extLst>
          </p:cNvPr>
          <p:cNvSpPr txBox="1"/>
          <p:nvPr/>
        </p:nvSpPr>
        <p:spPr>
          <a:xfrm>
            <a:off x="10221546" y="5875930"/>
            <a:ext cx="1786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https://openai.com/blog/dall-e/</a:t>
            </a:r>
            <a:endParaRPr kumimoji="1" lang="ja-JP" altLang="en-US" sz="900" dirty="0"/>
          </a:p>
        </p:txBody>
      </p:sp>
      <p:pic>
        <p:nvPicPr>
          <p:cNvPr id="82" name="図 81" descr="フルーツ が含まれている画像&#10;&#10;自動的に生成された説明">
            <a:extLst>
              <a:ext uri="{FF2B5EF4-FFF2-40B4-BE49-F238E27FC236}">
                <a16:creationId xmlns:a16="http://schemas.microsoft.com/office/drawing/2014/main" id="{BEE3CDFE-6868-40DD-9B75-B75A5F4A4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37" y="5271379"/>
            <a:ext cx="2526540" cy="499630"/>
          </a:xfrm>
          <a:prstGeom prst="rect">
            <a:avLst/>
          </a:prstGeom>
        </p:spPr>
      </p:pic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F9A9F83-2328-48A4-A026-51E38E59104F}"/>
              </a:ext>
            </a:extLst>
          </p:cNvPr>
          <p:cNvCxnSpPr>
            <a:cxnSpLocks/>
            <a:stCxn id="86" idx="2"/>
            <a:endCxn id="82" idx="0"/>
          </p:cNvCxnSpPr>
          <p:nvPr/>
        </p:nvCxnSpPr>
        <p:spPr>
          <a:xfrm flipH="1">
            <a:off x="10693207" y="4593430"/>
            <a:ext cx="1" cy="6779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0A7798B-866A-4011-B239-20C31E318F67}"/>
              </a:ext>
            </a:extLst>
          </p:cNvPr>
          <p:cNvSpPr txBox="1"/>
          <p:nvPr/>
        </p:nvSpPr>
        <p:spPr>
          <a:xfrm>
            <a:off x="9606789" y="4339514"/>
            <a:ext cx="2172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「アボカドの形をしたひじ掛け椅子」</a:t>
            </a:r>
            <a:endParaRPr kumimoji="1" lang="ja-JP" altLang="en-US" sz="105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DF91E854-99A2-453A-B7E2-F616624CF884}"/>
              </a:ext>
            </a:extLst>
          </p:cNvPr>
          <p:cNvSpPr txBox="1"/>
          <p:nvPr/>
        </p:nvSpPr>
        <p:spPr>
          <a:xfrm>
            <a:off x="9363649" y="4130519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入力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2E18A95-769B-43D6-B322-6B20085CE5F2}"/>
              </a:ext>
            </a:extLst>
          </p:cNvPr>
          <p:cNvSpPr txBox="1"/>
          <p:nvPr/>
        </p:nvSpPr>
        <p:spPr>
          <a:xfrm>
            <a:off x="9363649" y="502688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出力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AF9ABD8-B224-42E7-97F8-12FBAEF730FF}"/>
              </a:ext>
            </a:extLst>
          </p:cNvPr>
          <p:cNvSpPr txBox="1"/>
          <p:nvPr/>
        </p:nvSpPr>
        <p:spPr>
          <a:xfrm>
            <a:off x="10197818" y="4747175"/>
            <a:ext cx="4953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生成</a:t>
            </a:r>
            <a:endParaRPr kumimoji="1" lang="ja-JP" altLang="en-US" sz="1050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E4CFC3A-661C-448D-B35B-5772AFA3CB9B}"/>
              </a:ext>
            </a:extLst>
          </p:cNvPr>
          <p:cNvSpPr txBox="1"/>
          <p:nvPr/>
        </p:nvSpPr>
        <p:spPr>
          <a:xfrm>
            <a:off x="4551626" y="341761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ゴッホ風</a:t>
            </a:r>
            <a:endParaRPr kumimoji="1" lang="ja-JP" altLang="en-US" sz="105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316096B4-63BD-4352-B5D4-A7E0E6C60C50}"/>
              </a:ext>
            </a:extLst>
          </p:cNvPr>
          <p:cNvSpPr txBox="1"/>
          <p:nvPr/>
        </p:nvSpPr>
        <p:spPr>
          <a:xfrm>
            <a:off x="9865869" y="3502224"/>
            <a:ext cx="16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GPT-3</a:t>
            </a:r>
            <a:r>
              <a:rPr lang="ja-JP" altLang="en-US" sz="1400" dirty="0"/>
              <a:t>を応用し、</a:t>
            </a:r>
            <a:endParaRPr lang="en-US" altLang="ja-JP" sz="1400" dirty="0"/>
          </a:p>
          <a:p>
            <a:r>
              <a:rPr lang="ja-JP" altLang="en-US" sz="1400" dirty="0"/>
              <a:t>文から画像を生成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4449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深層学習の躍進③　行動・意思決定への活用拡大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49077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実際の状態を観測しながら、高度な行動・意思決定の方策を学習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677524" y="2111800"/>
            <a:ext cx="595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試行錯誤を通して、報酬が最大となる方策を獲得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FE8A74-E01C-4F9A-9340-AFF0B1C089B2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97EB1CF-D976-42DA-9280-338F20640587}"/>
              </a:ext>
            </a:extLst>
          </p:cNvPr>
          <p:cNvSpPr txBox="1"/>
          <p:nvPr/>
        </p:nvSpPr>
        <p:spPr>
          <a:xfrm>
            <a:off x="2602835" y="1628650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深層強化学習</a:t>
            </a:r>
            <a:endParaRPr kumimoji="1" lang="ja-JP" altLang="en-US" sz="1600" b="1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F7E4B8A-BB4F-45C4-873E-4B0A7283F157}"/>
              </a:ext>
            </a:extLst>
          </p:cNvPr>
          <p:cNvCxnSpPr>
            <a:cxnSpLocks/>
          </p:cNvCxnSpPr>
          <p:nvPr/>
        </p:nvCxnSpPr>
        <p:spPr>
          <a:xfrm flipH="1">
            <a:off x="507917" y="1955925"/>
            <a:ext cx="6637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4EE482-3210-4F10-8089-0F2CB427A9C8}"/>
              </a:ext>
            </a:extLst>
          </p:cNvPr>
          <p:cNvSpPr txBox="1"/>
          <p:nvPr/>
        </p:nvSpPr>
        <p:spPr>
          <a:xfrm>
            <a:off x="8509382" y="1620501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予測学習</a:t>
            </a:r>
            <a:endParaRPr kumimoji="1" lang="ja-JP" altLang="en-US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55C645C-C72D-463E-9D15-04CF25AB2B19}"/>
              </a:ext>
            </a:extLst>
          </p:cNvPr>
          <p:cNvCxnSpPr>
            <a:cxnSpLocks/>
          </p:cNvCxnSpPr>
          <p:nvPr/>
        </p:nvCxnSpPr>
        <p:spPr>
          <a:xfrm flipH="1">
            <a:off x="7691284" y="1955925"/>
            <a:ext cx="3752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8FE6A4-5CF5-4A04-8639-BC7F05846377}"/>
              </a:ext>
            </a:extLst>
          </p:cNvPr>
          <p:cNvSpPr txBox="1"/>
          <p:nvPr/>
        </p:nvSpPr>
        <p:spPr>
          <a:xfrm>
            <a:off x="7875176" y="2111800"/>
            <a:ext cx="356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予測と結果の差異から、方策を学習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CC9C444-6E44-449C-BBB7-EF7923E99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9" t="21194" r="43506" b="8902"/>
          <a:stretch/>
        </p:blipFill>
        <p:spPr>
          <a:xfrm>
            <a:off x="6001927" y="3856778"/>
            <a:ext cx="1057848" cy="104252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308D64F-C7AB-4D11-909B-7CD6937D1B9D}"/>
              </a:ext>
            </a:extLst>
          </p:cNvPr>
          <p:cNvSpPr txBox="1"/>
          <p:nvPr/>
        </p:nvSpPr>
        <p:spPr>
          <a:xfrm>
            <a:off x="5229435" y="3828568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行動</a:t>
            </a:r>
            <a:endParaRPr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0B21E-253B-44DD-8399-E73D683715CE}"/>
              </a:ext>
            </a:extLst>
          </p:cNvPr>
          <p:cNvSpPr txBox="1"/>
          <p:nvPr/>
        </p:nvSpPr>
        <p:spPr>
          <a:xfrm>
            <a:off x="4165772" y="2903173"/>
            <a:ext cx="262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困難だと言われていた囲碁で、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人間のトップ棋士に勝利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55CC310-3F43-4251-91C1-77603939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793" y="4215629"/>
            <a:ext cx="1239981" cy="324824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436F0E-0587-4F21-A294-67E1C58342B5}"/>
              </a:ext>
            </a:extLst>
          </p:cNvPr>
          <p:cNvCxnSpPr>
            <a:cxnSpLocks/>
          </p:cNvCxnSpPr>
          <p:nvPr/>
        </p:nvCxnSpPr>
        <p:spPr>
          <a:xfrm>
            <a:off x="5229435" y="426762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D8674B4-070A-4702-AAB2-EFB6F6C0212C}"/>
              </a:ext>
            </a:extLst>
          </p:cNvPr>
          <p:cNvCxnSpPr>
            <a:cxnSpLocks/>
          </p:cNvCxnSpPr>
          <p:nvPr/>
        </p:nvCxnSpPr>
        <p:spPr>
          <a:xfrm flipH="1">
            <a:off x="5229435" y="4439888"/>
            <a:ext cx="5652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79ADBC8-A270-40D7-A812-9D2685D33E12}"/>
              </a:ext>
            </a:extLst>
          </p:cNvPr>
          <p:cNvSpPr txBox="1"/>
          <p:nvPr/>
        </p:nvSpPr>
        <p:spPr>
          <a:xfrm>
            <a:off x="5226129" y="4567846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報酬</a:t>
            </a:r>
            <a:endParaRPr lang="en-US" altLang="ja-JP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2A6792-54DE-464C-93A9-64E42324BF66}"/>
              </a:ext>
            </a:extLst>
          </p:cNvPr>
          <p:cNvSpPr txBox="1"/>
          <p:nvPr/>
        </p:nvSpPr>
        <p:spPr>
          <a:xfrm>
            <a:off x="3624876" y="5182958"/>
            <a:ext cx="377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https://deepmind.com/research/case-studies/alphago-the-story-so-far</a:t>
            </a:r>
            <a:endParaRPr kumimoji="1" lang="ja-JP" altLang="en-US" sz="9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F99EFA-29B0-4D23-ABC6-3D0F3D9DCE8F}"/>
              </a:ext>
            </a:extLst>
          </p:cNvPr>
          <p:cNvSpPr txBox="1"/>
          <p:nvPr/>
        </p:nvSpPr>
        <p:spPr>
          <a:xfrm>
            <a:off x="677524" y="3012615"/>
            <a:ext cx="312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ロボットアームの制御法を学習 </a:t>
            </a:r>
            <a:r>
              <a:rPr lang="en-US" altLang="ja-JP" sz="1100" dirty="0"/>
              <a:t>(2015)</a:t>
            </a:r>
            <a:endParaRPr lang="en-US" altLang="ja-JP" sz="1400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1F04F45-DC8F-4CB7-A66D-1AF35B03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75" y="4929313"/>
            <a:ext cx="2644976" cy="102886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4B4C3A3-C9EF-4057-83D3-DB1AA278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543" y="3731003"/>
            <a:ext cx="1204118" cy="11427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B20DAA6-6ED6-4E12-A24B-AC680AC4C16F}"/>
              </a:ext>
            </a:extLst>
          </p:cNvPr>
          <p:cNvSpPr txBox="1"/>
          <p:nvPr/>
        </p:nvSpPr>
        <p:spPr>
          <a:xfrm>
            <a:off x="804645" y="5979167"/>
            <a:ext cx="3361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https://tech.preferred.jp/ja/blog/robot_binpick_deep_learning/</a:t>
            </a:r>
            <a:endParaRPr kumimoji="1" lang="ja-JP" altLang="en-US" sz="900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13BD51DA-C227-417F-AE1B-424920C36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67" r="5582"/>
          <a:stretch/>
        </p:blipFill>
        <p:spPr>
          <a:xfrm>
            <a:off x="692272" y="3724559"/>
            <a:ext cx="1649956" cy="114918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9C38352-DC9A-4A06-84B3-24654B0F4B88}"/>
              </a:ext>
            </a:extLst>
          </p:cNvPr>
          <p:cNvSpPr txBox="1"/>
          <p:nvPr/>
        </p:nvSpPr>
        <p:spPr>
          <a:xfrm>
            <a:off x="1130790" y="3432882"/>
            <a:ext cx="2102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バラ積みピッキング</a:t>
            </a:r>
            <a:endParaRPr lang="en-US" altLang="ja-JP" sz="12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0E3F221-6F10-4B3A-A844-E3BCE6F13E84}"/>
              </a:ext>
            </a:extLst>
          </p:cNvPr>
          <p:cNvSpPr txBox="1"/>
          <p:nvPr/>
        </p:nvSpPr>
        <p:spPr>
          <a:xfrm>
            <a:off x="1106920" y="2505921"/>
            <a:ext cx="521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評価関数や方策を深層学習で、帰納的に学習（</a:t>
            </a:r>
            <a:r>
              <a:rPr lang="en-US" altLang="ja-JP" sz="1400" dirty="0"/>
              <a:t>End-to-End</a:t>
            </a:r>
            <a:r>
              <a:rPr lang="ja-JP" altLang="en-US" sz="1400" dirty="0"/>
              <a:t>学習）</a:t>
            </a:r>
            <a:endParaRPr lang="en-US" altLang="ja-JP" sz="1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6FBA140-63F9-4301-9B7F-D8F12850CB16}"/>
              </a:ext>
            </a:extLst>
          </p:cNvPr>
          <p:cNvSpPr txBox="1"/>
          <p:nvPr/>
        </p:nvSpPr>
        <p:spPr>
          <a:xfrm>
            <a:off x="7758274" y="2456945"/>
            <a:ext cx="37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ロボットが人間動作を模倣するように画像を予測し、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結果との差異からタオルの折り畳み方を学習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8ACB405C-5F89-4A96-8DC3-A6CB886C9E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84" t="7476" r="69004" b="66257"/>
          <a:stretch/>
        </p:blipFill>
        <p:spPr>
          <a:xfrm>
            <a:off x="9705605" y="3271789"/>
            <a:ext cx="979638" cy="88545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5611176-C442-462D-B075-728DE8E62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56" t="67916" r="68445" b="4475"/>
          <a:stretch/>
        </p:blipFill>
        <p:spPr>
          <a:xfrm>
            <a:off x="8716752" y="3295169"/>
            <a:ext cx="932437" cy="891501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C6E6BB0-B106-4960-8E9F-8283798CF5F5}"/>
              </a:ext>
            </a:extLst>
          </p:cNvPr>
          <p:cNvSpPr txBox="1"/>
          <p:nvPr/>
        </p:nvSpPr>
        <p:spPr>
          <a:xfrm>
            <a:off x="858932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現在画像</a:t>
            </a:r>
            <a:endParaRPr lang="en-US" altLang="ja-JP" sz="1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E305485-2BC2-41F3-9F3A-39A68BE4851C}"/>
              </a:ext>
            </a:extLst>
          </p:cNvPr>
          <p:cNvSpPr txBox="1"/>
          <p:nvPr/>
        </p:nvSpPr>
        <p:spPr>
          <a:xfrm>
            <a:off x="965155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予測画像</a:t>
            </a:r>
            <a:endParaRPr lang="en-US" altLang="ja-JP" sz="14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1146269-EB3F-49FA-BB09-53860A3FD1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445" b="50721"/>
          <a:stretch/>
        </p:blipFill>
        <p:spPr>
          <a:xfrm>
            <a:off x="8370963" y="4309055"/>
            <a:ext cx="2591955" cy="1647316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6585F08-358F-40E0-A985-C26001DF3319}"/>
              </a:ext>
            </a:extLst>
          </p:cNvPr>
          <p:cNvSpPr txBox="1"/>
          <p:nvPr/>
        </p:nvSpPr>
        <p:spPr>
          <a:xfrm>
            <a:off x="9147308" y="5994277"/>
            <a:ext cx="2629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https://ieeexplore.ieee.org/document/7762066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45699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47" name="タイトル 1">
            <a:extLst>
              <a:ext uri="{FF2B5EF4-FFF2-40B4-BE49-F238E27FC236}">
                <a16:creationId xmlns:a16="http://schemas.microsoft.com/office/drawing/2014/main" id="{4316DF47-0830-4A6D-AF30-C589259E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結果まとめ</a:t>
            </a:r>
            <a:endParaRPr lang="en-US" dirty="0"/>
          </a:p>
        </p:txBody>
      </p:sp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242DDC45-5383-4DAF-8CCC-A580A2B3B13A}"/>
              </a:ext>
            </a:extLst>
          </p:cNvPr>
          <p:cNvSpPr txBox="1">
            <a:spLocks/>
          </p:cNvSpPr>
          <p:nvPr/>
        </p:nvSpPr>
        <p:spPr>
          <a:xfrm>
            <a:off x="408178" y="1060382"/>
            <a:ext cx="11509002" cy="58704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計算時間・探索性能の両面で、違反量削減優先の方法が優れていた。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MOEA/D</a:t>
            </a:r>
            <a:r>
              <a:rPr lang="ja-JP" altLang="en-US" sz="2400" dirty="0"/>
              <a:t>が可能解を得られなかった問題・条件で、</a:t>
            </a:r>
            <a:r>
              <a:rPr lang="en-US" altLang="ja-JP" sz="2400" dirty="0"/>
              <a:t>15</a:t>
            </a:r>
            <a:r>
              <a:rPr lang="ja-JP" altLang="en-US" sz="2400" dirty="0"/>
              <a:t>分以内に実行可能解を得た</a:t>
            </a:r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11FA01-D344-4DB9-8F89-3F889E595060}"/>
              </a:ext>
            </a:extLst>
          </p:cNvPr>
          <p:cNvSpPr txBox="1"/>
          <p:nvPr/>
        </p:nvSpPr>
        <p:spPr>
          <a:xfrm>
            <a:off x="571984" y="-20412"/>
            <a:ext cx="7519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bg1"/>
                </a:solidFill>
              </a:rPr>
              <a:t>2.2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プラント操業スケジューリング問題での検証</a:t>
            </a:r>
            <a:endParaRPr kumimoji="1"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BC6B93-A56B-4553-979C-C1B4457B4434}"/>
              </a:ext>
            </a:extLst>
          </p:cNvPr>
          <p:cNvSpPr txBox="1"/>
          <p:nvPr/>
        </p:nvSpPr>
        <p:spPr>
          <a:xfrm>
            <a:off x="191791" y="5578543"/>
            <a:ext cx="884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反復回数</a:t>
            </a:r>
            <a:r>
              <a:rPr kumimoji="1" lang="en-US" altLang="ja-JP" sz="1600" dirty="0"/>
              <a:t>20,000</a:t>
            </a:r>
            <a:r>
              <a:rPr kumimoji="1" lang="ja-JP" altLang="en-US" sz="1600" dirty="0"/>
              <a:t>、探索点数</a:t>
            </a:r>
            <a:r>
              <a:rPr kumimoji="1" lang="en-US" altLang="ja-JP" sz="1600" dirty="0"/>
              <a:t>100</a:t>
            </a:r>
          </a:p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ノート</a:t>
            </a:r>
            <a:r>
              <a:rPr kumimoji="1" lang="en-US" altLang="ja-JP" sz="1600" dirty="0"/>
              <a:t>PC</a:t>
            </a:r>
            <a:r>
              <a:rPr kumimoji="1" lang="ja-JP" altLang="en-US" sz="1600" dirty="0"/>
              <a:t>（</a:t>
            </a:r>
            <a:r>
              <a:rPr kumimoji="1" lang="en-US" altLang="ja-JP" sz="1600" dirty="0"/>
              <a:t>Intel Core i5-1145G7(2.60GHz)</a:t>
            </a:r>
            <a:r>
              <a:rPr kumimoji="1" lang="ja-JP" altLang="en-US" sz="1600" dirty="0"/>
              <a:t>、内蔵</a:t>
            </a:r>
            <a:r>
              <a:rPr kumimoji="1" lang="en-US" altLang="ja-JP" sz="1600" dirty="0"/>
              <a:t>GPU 11th Gen</a:t>
            </a:r>
            <a:r>
              <a:rPr kumimoji="1" lang="ja-JP" altLang="en-US" sz="1600" dirty="0"/>
              <a:t>）、</a:t>
            </a:r>
            <a:r>
              <a:rPr kumimoji="1" lang="en-US" altLang="ja-JP" sz="1600" dirty="0"/>
              <a:t>python</a:t>
            </a:r>
            <a:r>
              <a:rPr kumimoji="1" lang="ja-JP" altLang="en-US" sz="1600" dirty="0"/>
              <a:t>実装のもとで計算した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1A681685-CF01-4F92-8DD0-F45DB95DC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06668"/>
              </p:ext>
            </p:extLst>
          </p:nvPr>
        </p:nvGraphicFramePr>
        <p:xfrm>
          <a:off x="4494896" y="4841800"/>
          <a:ext cx="4909092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364">
                  <a:extLst>
                    <a:ext uri="{9D8B030D-6E8A-4147-A177-3AD203B41FA5}">
                      <a16:colId xmlns:a16="http://schemas.microsoft.com/office/drawing/2014/main" val="422137597"/>
                    </a:ext>
                  </a:extLst>
                </a:gridCol>
                <a:gridCol w="1636364">
                  <a:extLst>
                    <a:ext uri="{9D8B030D-6E8A-4147-A177-3AD203B41FA5}">
                      <a16:colId xmlns:a16="http://schemas.microsoft.com/office/drawing/2014/main" val="612450490"/>
                    </a:ext>
                  </a:extLst>
                </a:gridCol>
                <a:gridCol w="1636364">
                  <a:extLst>
                    <a:ext uri="{9D8B030D-6E8A-4147-A177-3AD203B41FA5}">
                      <a16:colId xmlns:a16="http://schemas.microsoft.com/office/drawing/2014/main" val="3219531441"/>
                    </a:ext>
                  </a:extLst>
                </a:gridCol>
              </a:tblGrid>
              <a:tr h="2276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/>
                        <a:t>変動幅制約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設備特性制約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/>
                        <a:t>合計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811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50.2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32.5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82.7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237924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941A25-1BF3-41F4-BBEA-5D56F62FDF42}"/>
              </a:ext>
            </a:extLst>
          </p:cNvPr>
          <p:cNvSpPr txBox="1"/>
          <p:nvPr/>
        </p:nvSpPr>
        <p:spPr>
          <a:xfrm>
            <a:off x="1572109" y="4884692"/>
            <a:ext cx="2818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Adaptive MOEA/D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dirty="0"/>
              <a:t>最良解の制約違反量の内訳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EBBC1C5-05C8-4C38-A658-C3760F98153B}"/>
                  </a:ext>
                </a:extLst>
              </p:cNvPr>
              <p:cNvSpPr txBox="1"/>
              <p:nvPr/>
            </p:nvSpPr>
            <p:spPr>
              <a:xfrm>
                <a:off x="387488" y="3045826"/>
                <a:ext cx="235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dirty="0"/>
                  <a:t>最良解の目的関数値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EBBC1C5-05C8-4C38-A658-C3760F981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88" y="3045826"/>
                <a:ext cx="2353850" cy="369332"/>
              </a:xfrm>
              <a:prstGeom prst="rect">
                <a:avLst/>
              </a:prstGeom>
              <a:blipFill>
                <a:blip r:embed="rId2"/>
                <a:stretch>
                  <a:fillRect l="-2332" t="-10000" r="-518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D1FCD76-BF57-4410-B17A-0A6FCBE0D34F}"/>
              </a:ext>
            </a:extLst>
          </p:cNvPr>
          <p:cNvSpPr/>
          <p:nvPr/>
        </p:nvSpPr>
        <p:spPr>
          <a:xfrm>
            <a:off x="3063321" y="2162844"/>
            <a:ext cx="2152650" cy="726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Adaptive MOEA/D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77801D32-C332-48F0-A240-5948EB7B7636}"/>
              </a:ext>
            </a:extLst>
          </p:cNvPr>
          <p:cNvCxnSpPr>
            <a:cxnSpLocks/>
          </p:cNvCxnSpPr>
          <p:nvPr/>
        </p:nvCxnSpPr>
        <p:spPr>
          <a:xfrm>
            <a:off x="224291" y="3447971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C99B87-90D7-4D67-B681-A4CBCC95FA89}"/>
              </a:ext>
            </a:extLst>
          </p:cNvPr>
          <p:cNvSpPr txBox="1"/>
          <p:nvPr/>
        </p:nvSpPr>
        <p:spPr>
          <a:xfrm>
            <a:off x="800422" y="3581888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可能解の獲得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2397EF7-EBB0-4041-99BA-2F85E97D0DE2}"/>
              </a:ext>
            </a:extLst>
          </p:cNvPr>
          <p:cNvSpPr/>
          <p:nvPr/>
        </p:nvSpPr>
        <p:spPr>
          <a:xfrm>
            <a:off x="5296934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b="1" dirty="0"/>
              <a:t>適応型</a:t>
            </a:r>
            <a:r>
              <a:rPr kumimoji="1" lang="en-US" altLang="ja-JP" sz="1800" b="1" dirty="0"/>
              <a:t>PSO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2CA9C2B-7CD1-403B-AE6A-E2A20AB08756}"/>
              </a:ext>
            </a:extLst>
          </p:cNvPr>
          <p:cNvSpPr/>
          <p:nvPr/>
        </p:nvSpPr>
        <p:spPr>
          <a:xfrm>
            <a:off x="7389592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JADE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388E4C-4B83-40DC-980C-42C8EEBE5284}"/>
              </a:ext>
            </a:extLst>
          </p:cNvPr>
          <p:cNvSpPr/>
          <p:nvPr/>
        </p:nvSpPr>
        <p:spPr>
          <a:xfrm>
            <a:off x="5296934" y="2165415"/>
            <a:ext cx="6233848" cy="3532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Feasibility Rule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58DF1C4-96A1-413D-8FE5-B1BF7751598B}"/>
              </a:ext>
            </a:extLst>
          </p:cNvPr>
          <p:cNvSpPr/>
          <p:nvPr/>
        </p:nvSpPr>
        <p:spPr>
          <a:xfrm>
            <a:off x="9478145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SHADE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CBD5A58-B325-40C0-9E2E-A84B7E994282}"/>
              </a:ext>
            </a:extLst>
          </p:cNvPr>
          <p:cNvSpPr txBox="1"/>
          <p:nvPr/>
        </p:nvSpPr>
        <p:spPr>
          <a:xfrm>
            <a:off x="1010415" y="41900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計算時間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1865DDB-99DA-4BB5-B95E-9E3F7E9AE6F7}"/>
              </a:ext>
            </a:extLst>
          </p:cNvPr>
          <p:cNvSpPr txBox="1"/>
          <p:nvPr/>
        </p:nvSpPr>
        <p:spPr>
          <a:xfrm>
            <a:off x="3630532" y="304058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/>
              <a:t>338,883</a:t>
            </a:r>
            <a:endParaRPr kumimoji="1" lang="ja-JP" altLang="en-US" sz="1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C10527-2939-41FD-B639-83479990A999}"/>
              </a:ext>
            </a:extLst>
          </p:cNvPr>
          <p:cNvSpPr txBox="1"/>
          <p:nvPr/>
        </p:nvSpPr>
        <p:spPr>
          <a:xfrm>
            <a:off x="5814138" y="304289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chemeClr val="tx1"/>
                </a:solidFill>
              </a:rPr>
              <a:t>527,177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DE53197-D577-4DFE-8B10-FB6CF9068879}"/>
              </a:ext>
            </a:extLst>
          </p:cNvPr>
          <p:cNvSpPr txBox="1"/>
          <p:nvPr/>
        </p:nvSpPr>
        <p:spPr>
          <a:xfrm>
            <a:off x="7759060" y="3035270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rgbClr val="FF0000"/>
                </a:solidFill>
              </a:rPr>
              <a:t>417,427.50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326990C-E28F-4FDF-9C95-EBD3489723BD}"/>
              </a:ext>
            </a:extLst>
          </p:cNvPr>
          <p:cNvSpPr txBox="1"/>
          <p:nvPr/>
        </p:nvSpPr>
        <p:spPr>
          <a:xfrm>
            <a:off x="9835049" y="30380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rgbClr val="FF0000"/>
                </a:solidFill>
              </a:rPr>
              <a:t>417,427.49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8E3D8FF-9439-471F-8FBE-4DEA49B04F33}"/>
              </a:ext>
            </a:extLst>
          </p:cNvPr>
          <p:cNvSpPr txBox="1"/>
          <p:nvPr/>
        </p:nvSpPr>
        <p:spPr>
          <a:xfrm>
            <a:off x="3954338" y="358197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/>
              <a:t>×</a:t>
            </a:r>
            <a:endParaRPr kumimoji="1" lang="ja-JP" altLang="en-US" sz="1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CF62CB-58D4-4EC8-9148-03A11C5E4ED9}"/>
              </a:ext>
            </a:extLst>
          </p:cNvPr>
          <p:cNvSpPr txBox="1"/>
          <p:nvPr/>
        </p:nvSpPr>
        <p:spPr>
          <a:xfrm>
            <a:off x="6115502" y="35780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6841778-955A-4EDA-B88D-A1A58BE254EC}"/>
              </a:ext>
            </a:extLst>
          </p:cNvPr>
          <p:cNvSpPr txBox="1"/>
          <p:nvPr/>
        </p:nvSpPr>
        <p:spPr>
          <a:xfrm>
            <a:off x="8220725" y="35861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02C6821-EB95-404A-9440-488A02AF0287}"/>
              </a:ext>
            </a:extLst>
          </p:cNvPr>
          <p:cNvSpPr txBox="1"/>
          <p:nvPr/>
        </p:nvSpPr>
        <p:spPr>
          <a:xfrm>
            <a:off x="10296714" y="35894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F1D640D-E240-4F77-A394-49D0AB10DD04}"/>
              </a:ext>
            </a:extLst>
          </p:cNvPr>
          <p:cNvSpPr txBox="1"/>
          <p:nvPr/>
        </p:nvSpPr>
        <p:spPr>
          <a:xfrm>
            <a:off x="3682629" y="4184561"/>
            <a:ext cx="914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22.9min</a:t>
            </a:r>
            <a:endParaRPr kumimoji="1" lang="ja-JP" altLang="en-US" sz="16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30EA1FE-32B8-4D0F-9E1F-8A4E81AF1487}"/>
              </a:ext>
            </a:extLst>
          </p:cNvPr>
          <p:cNvSpPr txBox="1"/>
          <p:nvPr/>
        </p:nvSpPr>
        <p:spPr>
          <a:xfrm>
            <a:off x="5866234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10.6min</a:t>
            </a:r>
            <a:endParaRPr kumimoji="1" lang="ja-JP" altLang="en-US" sz="16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71BCA7-30F0-4C39-B095-55E386E7C271}"/>
              </a:ext>
            </a:extLst>
          </p:cNvPr>
          <p:cNvSpPr txBox="1"/>
          <p:nvPr/>
        </p:nvSpPr>
        <p:spPr>
          <a:xfrm>
            <a:off x="8049840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21.4min</a:t>
            </a:r>
            <a:endParaRPr kumimoji="1" lang="ja-JP" altLang="en-US" sz="1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1D8978-FB49-4EF2-B587-0EBA600D36A6}"/>
              </a:ext>
            </a:extLst>
          </p:cNvPr>
          <p:cNvSpPr txBox="1"/>
          <p:nvPr/>
        </p:nvSpPr>
        <p:spPr>
          <a:xfrm>
            <a:off x="10055752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14.3min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269BCD7-0EDF-4134-BD08-D8D557BEEF59}"/>
              </a:ext>
            </a:extLst>
          </p:cNvPr>
          <p:cNvSpPr txBox="1"/>
          <p:nvPr/>
        </p:nvSpPr>
        <p:spPr>
          <a:xfrm>
            <a:off x="5458269" y="4299064"/>
            <a:ext cx="1729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(</a:t>
            </a:r>
            <a:r>
              <a:rPr kumimoji="1" lang="ja-JP" altLang="en-US" sz="1600" dirty="0"/>
              <a:t>可能解は</a:t>
            </a:r>
            <a:r>
              <a:rPr kumimoji="1" lang="en-US" altLang="ja-JP" sz="1600" dirty="0"/>
              <a:t>3.6min)</a:t>
            </a:r>
            <a:endParaRPr kumimoji="1" lang="ja-JP" altLang="en-US" sz="16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CA923CF-BA6F-4E2F-9964-7DC2CEC04A42}"/>
              </a:ext>
            </a:extLst>
          </p:cNvPr>
          <p:cNvSpPr txBox="1"/>
          <p:nvPr/>
        </p:nvSpPr>
        <p:spPr>
          <a:xfrm>
            <a:off x="7676340" y="4315260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FF0000"/>
                </a:solidFill>
              </a:rPr>
              <a:t>(</a:t>
            </a:r>
            <a:r>
              <a:rPr kumimoji="1" lang="ja-JP" altLang="en-US" sz="1600" dirty="0">
                <a:solidFill>
                  <a:srgbClr val="FF0000"/>
                </a:solidFill>
              </a:rPr>
              <a:t>可能解は</a:t>
            </a:r>
            <a:r>
              <a:rPr kumimoji="1" lang="en-US" altLang="ja-JP" sz="1600" dirty="0">
                <a:solidFill>
                  <a:srgbClr val="FF0000"/>
                </a:solidFill>
              </a:rPr>
              <a:t>22sec)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B02F3F1-51F7-4441-96F8-E850C33C8F05}"/>
              </a:ext>
            </a:extLst>
          </p:cNvPr>
          <p:cNvSpPr txBox="1"/>
          <p:nvPr/>
        </p:nvSpPr>
        <p:spPr>
          <a:xfrm>
            <a:off x="9767779" y="4336704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FF0000"/>
                </a:solidFill>
              </a:rPr>
              <a:t>(</a:t>
            </a:r>
            <a:r>
              <a:rPr kumimoji="1" lang="ja-JP" altLang="en-US" sz="1600" dirty="0">
                <a:solidFill>
                  <a:srgbClr val="FF0000"/>
                </a:solidFill>
              </a:rPr>
              <a:t>可能解は</a:t>
            </a:r>
            <a:r>
              <a:rPr kumimoji="1" lang="en-US" altLang="ja-JP" sz="1600" dirty="0">
                <a:solidFill>
                  <a:srgbClr val="FF0000"/>
                </a:solidFill>
              </a:rPr>
              <a:t>7sec)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7F99FAF-1C99-48E6-902A-8A5D9F27EDA1}"/>
              </a:ext>
            </a:extLst>
          </p:cNvPr>
          <p:cNvCxnSpPr>
            <a:cxnSpLocks/>
          </p:cNvCxnSpPr>
          <p:nvPr/>
        </p:nvCxnSpPr>
        <p:spPr>
          <a:xfrm>
            <a:off x="224291" y="3974487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DE65737-EBC2-4685-8F5D-6256519D4E33}"/>
              </a:ext>
            </a:extLst>
          </p:cNvPr>
          <p:cNvCxnSpPr>
            <a:cxnSpLocks/>
          </p:cNvCxnSpPr>
          <p:nvPr/>
        </p:nvCxnSpPr>
        <p:spPr>
          <a:xfrm>
            <a:off x="224291" y="4675258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320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アルゴリズム開発・検証の進捗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53538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制約対処法と近傍生成法について、別々に改良・検証を進めた。</a:t>
            </a:r>
            <a:endParaRPr lang="en-US" altLang="ja-JP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4ABD51-F839-4248-9067-3256F0F116A5}"/>
              </a:ext>
            </a:extLst>
          </p:cNvPr>
          <p:cNvSpPr txBox="1"/>
          <p:nvPr/>
        </p:nvSpPr>
        <p:spPr>
          <a:xfrm>
            <a:off x="571983" y="-20412"/>
            <a:ext cx="6695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2.4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アルゴリズム要素検討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6B4B9B-CB6A-4A73-8AED-AC68086B55FA}"/>
              </a:ext>
            </a:extLst>
          </p:cNvPr>
          <p:cNvSpPr txBox="1"/>
          <p:nvPr/>
        </p:nvSpPr>
        <p:spPr>
          <a:xfrm>
            <a:off x="347145" y="4681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近傍生成法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61C0772-EA65-4A5E-8500-88FF936C7C5C}"/>
              </a:ext>
            </a:extLst>
          </p:cNvPr>
          <p:cNvSpPr txBox="1"/>
          <p:nvPr/>
        </p:nvSpPr>
        <p:spPr>
          <a:xfrm>
            <a:off x="347145" y="288412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制約対処法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860B63E-9A83-4BF6-8647-5A6D73A86542}"/>
              </a:ext>
            </a:extLst>
          </p:cNvPr>
          <p:cNvCxnSpPr/>
          <p:nvPr/>
        </p:nvCxnSpPr>
        <p:spPr>
          <a:xfrm>
            <a:off x="2155593" y="1740317"/>
            <a:ext cx="0" cy="43403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152613-5F85-4D4E-8086-D269337DA0E9}"/>
              </a:ext>
            </a:extLst>
          </p:cNvPr>
          <p:cNvSpPr txBox="1"/>
          <p:nvPr/>
        </p:nvSpPr>
        <p:spPr>
          <a:xfrm>
            <a:off x="2301761" y="4681694"/>
            <a:ext cx="325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Differential Evolution</a:t>
            </a:r>
            <a:r>
              <a:rPr kumimoji="1" lang="ja-JP" altLang="en-US" sz="2000" dirty="0"/>
              <a:t>の改良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7DF28A8-B205-421A-8602-4238C4E52A25}"/>
              </a:ext>
            </a:extLst>
          </p:cNvPr>
          <p:cNvSpPr txBox="1"/>
          <p:nvPr/>
        </p:nvSpPr>
        <p:spPr>
          <a:xfrm>
            <a:off x="2575169" y="2709601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/>
              <a:t>多目的最適化アプローチ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03F6131-6D93-4F5E-AE44-A89755427704}"/>
              </a:ext>
            </a:extLst>
          </p:cNvPr>
          <p:cNvSpPr txBox="1"/>
          <p:nvPr/>
        </p:nvSpPr>
        <p:spPr>
          <a:xfrm>
            <a:off x="2612840" y="311883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（問題分割、</a:t>
            </a:r>
            <a:r>
              <a:rPr kumimoji="1" lang="en-US" altLang="ja-JP" dirty="0"/>
              <a:t>MOEA/D</a:t>
            </a:r>
            <a:r>
              <a:rPr kumimoji="1" lang="ja-JP" altLang="en-US" dirty="0"/>
              <a:t>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BD7A66B-1BB1-4281-B5CC-26BE821CF4F1}"/>
              </a:ext>
            </a:extLst>
          </p:cNvPr>
          <p:cNvSpPr txBox="1"/>
          <p:nvPr/>
        </p:nvSpPr>
        <p:spPr>
          <a:xfrm>
            <a:off x="6054189" y="4681694"/>
            <a:ext cx="1794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佐藤さん検討</a:t>
            </a: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629941FD-13CE-549B-414A-6D0EA4415F3D}"/>
              </a:ext>
            </a:extLst>
          </p:cNvPr>
          <p:cNvSpPr/>
          <p:nvPr/>
        </p:nvSpPr>
        <p:spPr>
          <a:xfrm rot="5400000">
            <a:off x="7972612" y="2883752"/>
            <a:ext cx="489755" cy="4376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96ABB5B1-33F3-C42C-05B6-94A93BA13D2E}"/>
              </a:ext>
            </a:extLst>
          </p:cNvPr>
          <p:cNvSpPr/>
          <p:nvPr/>
        </p:nvSpPr>
        <p:spPr>
          <a:xfrm rot="5400000">
            <a:off x="7972612" y="4662946"/>
            <a:ext cx="489755" cy="4376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948413-03F0-4DFF-14F4-DC753E6EA0B3}"/>
              </a:ext>
            </a:extLst>
          </p:cNvPr>
          <p:cNvSpPr txBox="1"/>
          <p:nvPr/>
        </p:nvSpPr>
        <p:spPr>
          <a:xfrm>
            <a:off x="5993070" y="2589122"/>
            <a:ext cx="191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安田さん・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小嶋さん・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宇津本さん検討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29E157-54C8-8EBF-F723-F6EFC5A182ED}"/>
              </a:ext>
            </a:extLst>
          </p:cNvPr>
          <p:cNvSpPr txBox="1"/>
          <p:nvPr/>
        </p:nvSpPr>
        <p:spPr>
          <a:xfrm>
            <a:off x="8974239" y="4527806"/>
            <a:ext cx="2650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有制約最適化における近傍生成の改善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23C72DF-2EDE-81A6-A518-526D0C0D44B2}"/>
              </a:ext>
            </a:extLst>
          </p:cNvPr>
          <p:cNvSpPr txBox="1"/>
          <p:nvPr/>
        </p:nvSpPr>
        <p:spPr>
          <a:xfrm>
            <a:off x="9051545" y="2592949"/>
            <a:ext cx="2740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スケール差の影響分析と正規化法の開発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8CD09F4-E933-AC81-C792-2A5FD6C84CA6}"/>
              </a:ext>
            </a:extLst>
          </p:cNvPr>
          <p:cNvCxnSpPr/>
          <p:nvPr/>
        </p:nvCxnSpPr>
        <p:spPr>
          <a:xfrm>
            <a:off x="5718562" y="1670633"/>
            <a:ext cx="0" cy="43403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DE7EE87-0DD3-4663-87CA-62B82E6B7789}"/>
              </a:ext>
            </a:extLst>
          </p:cNvPr>
          <p:cNvSpPr txBox="1"/>
          <p:nvPr/>
        </p:nvSpPr>
        <p:spPr>
          <a:xfrm>
            <a:off x="8914156" y="3250533"/>
            <a:ext cx="23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accent4"/>
                </a:solidFill>
              </a:rPr>
              <a:t>⇒一部成果を抜粋</a:t>
            </a:r>
          </a:p>
        </p:txBody>
      </p:sp>
    </p:spTree>
    <p:extLst>
      <p:ext uri="{BB962C8B-B14F-4D97-AF65-F5344CB8AC3E}">
        <p14:creationId xmlns:p14="http://schemas.microsoft.com/office/powerpoint/2010/main" val="549007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 dirty="0"/>
              <a:t>年度　技術評価状況（最適化技術）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9C4D91A-7C0E-4F5A-B1AF-EFFEA5C93524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今年度の成果</a:t>
            </a: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5A61892A-94EA-4D29-9C1A-5096405CC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742585"/>
              </p:ext>
            </p:extLst>
          </p:nvPr>
        </p:nvGraphicFramePr>
        <p:xfrm>
          <a:off x="436967" y="2285756"/>
          <a:ext cx="1134421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111">
                  <a:extLst>
                    <a:ext uri="{9D8B030D-6E8A-4147-A177-3AD203B41FA5}">
                      <a16:colId xmlns:a16="http://schemas.microsoft.com/office/drawing/2014/main" val="85338569"/>
                    </a:ext>
                  </a:extLst>
                </a:gridCol>
                <a:gridCol w="1959329">
                  <a:extLst>
                    <a:ext uri="{9D8B030D-6E8A-4147-A177-3AD203B41FA5}">
                      <a16:colId xmlns:a16="http://schemas.microsoft.com/office/drawing/2014/main" val="730934563"/>
                    </a:ext>
                  </a:extLst>
                </a:gridCol>
                <a:gridCol w="1922021">
                  <a:extLst>
                    <a:ext uri="{9D8B030D-6E8A-4147-A177-3AD203B41FA5}">
                      <a16:colId xmlns:a16="http://schemas.microsoft.com/office/drawing/2014/main" val="2556546168"/>
                    </a:ext>
                  </a:extLst>
                </a:gridCol>
                <a:gridCol w="1342822">
                  <a:extLst>
                    <a:ext uri="{9D8B030D-6E8A-4147-A177-3AD203B41FA5}">
                      <a16:colId xmlns:a16="http://schemas.microsoft.com/office/drawing/2014/main" val="422137597"/>
                    </a:ext>
                  </a:extLst>
                </a:gridCol>
                <a:gridCol w="2001078">
                  <a:extLst>
                    <a:ext uri="{9D8B030D-6E8A-4147-A177-3AD203B41FA5}">
                      <a16:colId xmlns:a16="http://schemas.microsoft.com/office/drawing/2014/main" val="1645929428"/>
                    </a:ext>
                  </a:extLst>
                </a:gridCol>
                <a:gridCol w="1683026">
                  <a:extLst>
                    <a:ext uri="{9D8B030D-6E8A-4147-A177-3AD203B41FA5}">
                      <a16:colId xmlns:a16="http://schemas.microsoft.com/office/drawing/2014/main" val="2427704019"/>
                    </a:ext>
                  </a:extLst>
                </a:gridCol>
                <a:gridCol w="1987826">
                  <a:extLst>
                    <a:ext uri="{9D8B030D-6E8A-4147-A177-3AD203B41FA5}">
                      <a16:colId xmlns:a16="http://schemas.microsoft.com/office/drawing/2014/main" val="938337337"/>
                    </a:ext>
                  </a:extLst>
                </a:gridCol>
              </a:tblGrid>
              <a:tr h="206869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問題設定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クラス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問題分割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違反量削減優先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811591"/>
                  </a:ext>
                </a:extLst>
              </a:tr>
              <a:tr h="206869"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計算時間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探索効率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計算時間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探索効率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17141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1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ベンチマーク問題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(100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3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（可能解獲得可）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（可能解獲得可）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4353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2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ベンチマーク問題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(100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（可能解獲得速い）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（可能解得られず）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075434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3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スケジューリング問題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（紙パ蒸解工程）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(28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線形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線形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23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（可能解得られず）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7</a:t>
                      </a:r>
                      <a:r>
                        <a:rPr kumimoji="1" lang="ja-JP" altLang="en-US" sz="1400" dirty="0"/>
                        <a:t>秒）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47074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4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データ駆動型問題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 err="1"/>
                        <a:t>AutoEncoder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(3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△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26</a:t>
                      </a:r>
                      <a:r>
                        <a:rPr kumimoji="1" lang="ja-JP" altLang="en-US" sz="1400" dirty="0"/>
                        <a:t>秒）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△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（可能解獲得遅い）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秒）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（可能解獲得速い）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8230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5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―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（未実施）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 バイナリ</a:t>
                      </a:r>
                      <a:r>
                        <a:rPr kumimoji="1" lang="en-US" altLang="ja-JP" sz="1200" dirty="0"/>
                        <a:t>&amp;</a:t>
                      </a:r>
                      <a:r>
                        <a:rPr kumimoji="1" lang="ja-JP" altLang="en-US" sz="1200" dirty="0"/>
                        <a:t>連続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99575"/>
                  </a:ext>
                </a:extLst>
              </a:tr>
            </a:tbl>
          </a:graphicData>
        </a:graphic>
      </p:graphicFrame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1510B217-F30F-4EC2-8A0A-DF4388F04270}"/>
              </a:ext>
            </a:extLst>
          </p:cNvPr>
          <p:cNvSpPr txBox="1">
            <a:spLocks/>
          </p:cNvSpPr>
          <p:nvPr/>
        </p:nvSpPr>
        <p:spPr>
          <a:xfrm>
            <a:off x="370078" y="759128"/>
            <a:ext cx="11509002" cy="84853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目標クラスは未検証だが、一部の要素</a:t>
            </a:r>
            <a:r>
              <a:rPr lang="ja-JP" altLang="en-US" dirty="0"/>
              <a:t>（スケジューリングやデータ駆動など）</a:t>
            </a:r>
            <a:r>
              <a:rPr lang="ja-JP" altLang="en-US" sz="2800" dirty="0"/>
              <a:t>を含む検証を通じて、問題とアルゴリズムの親和性が明らかになってきた。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一方、非凸性に対する性能検証、バイナリ変数への拡張などの問題は残っている。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3572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421F-CAD6-450B-B17C-237217A2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6049B0A-2A79-476D-AE90-B7F449C0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9F7BBF-2393-4F65-BAE8-78DC78E9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生成系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サービス</a:t>
            </a:r>
            <a:endParaRPr kumimoji="1" lang="en-US" altLang="ja-JP" dirty="0"/>
          </a:p>
          <a:p>
            <a:r>
              <a:rPr kumimoji="1" lang="en-US" altLang="ja-JP" dirty="0" err="1"/>
              <a:t>ChatGPT</a:t>
            </a:r>
            <a:endParaRPr kumimoji="1" lang="en-US" altLang="ja-JP" dirty="0"/>
          </a:p>
          <a:p>
            <a:r>
              <a:rPr kumimoji="1" lang="ja-JP" altLang="en-US" dirty="0"/>
              <a:t>注意点と今後の展開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490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54635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近年、深層学習に基づく生成系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が急速に発展している。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E738832-0390-9D07-7D24-CCBEA730D526}"/>
              </a:ext>
            </a:extLst>
          </p:cNvPr>
          <p:cNvSpPr/>
          <p:nvPr/>
        </p:nvSpPr>
        <p:spPr>
          <a:xfrm>
            <a:off x="379961" y="2286839"/>
            <a:ext cx="5172945" cy="3619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56A6BC-625C-D966-5AC3-F263616FB497}"/>
              </a:ext>
            </a:extLst>
          </p:cNvPr>
          <p:cNvSpPr/>
          <p:nvPr/>
        </p:nvSpPr>
        <p:spPr>
          <a:xfrm>
            <a:off x="637136" y="2866045"/>
            <a:ext cx="4915770" cy="3040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34DB497-FFEF-AF5E-9DC7-52E31ED89C2B}"/>
              </a:ext>
            </a:extLst>
          </p:cNvPr>
          <p:cNvSpPr txBox="1"/>
          <p:nvPr/>
        </p:nvSpPr>
        <p:spPr>
          <a:xfrm>
            <a:off x="458866" y="2391776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人工知能（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88E0CCD-2DEF-2AF3-1FCE-AA4A6F22444B}"/>
              </a:ext>
            </a:extLst>
          </p:cNvPr>
          <p:cNvSpPr txBox="1"/>
          <p:nvPr/>
        </p:nvSpPr>
        <p:spPr>
          <a:xfrm>
            <a:off x="749502" y="2990643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機械学習（</a:t>
            </a:r>
            <a:r>
              <a:rPr lang="en-US" altLang="ja-JP" b="1" dirty="0">
                <a:solidFill>
                  <a:schemeClr val="bg1"/>
                </a:solidFill>
              </a:rPr>
              <a:t>ML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8489316-C05D-A495-3E6D-AD6DE11EFD1F}"/>
              </a:ext>
            </a:extLst>
          </p:cNvPr>
          <p:cNvSpPr/>
          <p:nvPr/>
        </p:nvSpPr>
        <p:spPr>
          <a:xfrm>
            <a:off x="964967" y="3484573"/>
            <a:ext cx="4587940" cy="24217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6AF39F8-F67F-CE59-9475-30065EFDBCC6}"/>
              </a:ext>
            </a:extLst>
          </p:cNvPr>
          <p:cNvSpPr/>
          <p:nvPr/>
        </p:nvSpPr>
        <p:spPr>
          <a:xfrm>
            <a:off x="1256261" y="4692972"/>
            <a:ext cx="4296645" cy="12133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874F6C-0946-AC62-7FF3-6C6FC60F6473}"/>
              </a:ext>
            </a:extLst>
          </p:cNvPr>
          <p:cNvSpPr txBox="1"/>
          <p:nvPr/>
        </p:nvSpPr>
        <p:spPr>
          <a:xfrm>
            <a:off x="964966" y="3656526"/>
            <a:ext cx="349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深層学習（</a:t>
            </a:r>
            <a:r>
              <a:rPr lang="en-US" altLang="ja-JP" b="1" dirty="0">
                <a:solidFill>
                  <a:schemeClr val="bg1"/>
                </a:solidFill>
              </a:rPr>
              <a:t>Deep Learning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7EF7617-0721-8260-5B1C-C2FE2FACB03D}"/>
              </a:ext>
            </a:extLst>
          </p:cNvPr>
          <p:cNvSpPr txBox="1"/>
          <p:nvPr/>
        </p:nvSpPr>
        <p:spPr>
          <a:xfrm>
            <a:off x="1214208" y="4812442"/>
            <a:ext cx="156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生成系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5C8DCA7-0B90-1586-9539-93C1E3744FC7}"/>
              </a:ext>
            </a:extLst>
          </p:cNvPr>
          <p:cNvSpPr txBox="1"/>
          <p:nvPr/>
        </p:nvSpPr>
        <p:spPr>
          <a:xfrm>
            <a:off x="2391975" y="2391776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1956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965871D-8CAB-3195-E939-6CC56CCF873B}"/>
              </a:ext>
            </a:extLst>
          </p:cNvPr>
          <p:cNvSpPr txBox="1"/>
          <p:nvPr/>
        </p:nvSpPr>
        <p:spPr>
          <a:xfrm>
            <a:off x="2976113" y="2990643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1980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38BB412-BC42-9092-B924-3C019A4CE58C}"/>
              </a:ext>
            </a:extLst>
          </p:cNvPr>
          <p:cNvSpPr txBox="1"/>
          <p:nvPr/>
        </p:nvSpPr>
        <p:spPr>
          <a:xfrm>
            <a:off x="4074541" y="3681100"/>
            <a:ext cx="1478366" cy="38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9DDE23A-31EF-4B11-E1DC-8FC533BF4F2D}"/>
              </a:ext>
            </a:extLst>
          </p:cNvPr>
          <p:cNvSpPr txBox="1"/>
          <p:nvPr/>
        </p:nvSpPr>
        <p:spPr>
          <a:xfrm>
            <a:off x="2561240" y="4805553"/>
            <a:ext cx="29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2014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r>
              <a:rPr lang="ja-JP" altLang="en-US" sz="1400" b="1" dirty="0">
                <a:solidFill>
                  <a:schemeClr val="bg1"/>
                </a:solidFill>
              </a:rPr>
              <a:t>（サービス化はここ</a:t>
            </a:r>
            <a:r>
              <a:rPr lang="en-US" altLang="ja-JP" sz="1400" b="1" dirty="0">
                <a:solidFill>
                  <a:schemeClr val="bg1"/>
                </a:solidFill>
              </a:rPr>
              <a:t>3</a:t>
            </a:r>
            <a:r>
              <a:rPr lang="ja-JP" altLang="en-US" sz="1400" b="1" dirty="0">
                <a:solidFill>
                  <a:schemeClr val="bg1"/>
                </a:solidFill>
              </a:rPr>
              <a:t>年）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E1B886-B87B-AD46-2D8C-AADC4D80BD79}"/>
              </a:ext>
            </a:extLst>
          </p:cNvPr>
          <p:cNvSpPr txBox="1"/>
          <p:nvPr/>
        </p:nvSpPr>
        <p:spPr>
          <a:xfrm>
            <a:off x="1214208" y="4049779"/>
            <a:ext cx="426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多層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NN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で大量データから特徴抽出し、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多様な判別能力を獲得（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Feature Learning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AC64BE1-B1CC-3409-D348-799D39A2B4F0}"/>
              </a:ext>
            </a:extLst>
          </p:cNvPr>
          <p:cNvSpPr txBox="1"/>
          <p:nvPr/>
        </p:nvSpPr>
        <p:spPr>
          <a:xfrm>
            <a:off x="1862807" y="5235254"/>
            <a:ext cx="300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プロンプト・既存データに基づき、新規の文章・画像・音声を生成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60E182B-757D-4A34-1602-CFB4447BB164}"/>
              </a:ext>
            </a:extLst>
          </p:cNvPr>
          <p:cNvSpPr txBox="1"/>
          <p:nvPr/>
        </p:nvSpPr>
        <p:spPr>
          <a:xfrm>
            <a:off x="1865563" y="1646831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枠組みの進化</a:t>
            </a: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03217860-CD87-EB17-82D1-0C59655F94CE}"/>
              </a:ext>
            </a:extLst>
          </p:cNvPr>
          <p:cNvCxnSpPr>
            <a:cxnSpLocks/>
          </p:cNvCxnSpPr>
          <p:nvPr/>
        </p:nvCxnSpPr>
        <p:spPr>
          <a:xfrm flipH="1">
            <a:off x="441418" y="20811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AD491A6-3A66-9F70-7046-E913E26007D8}"/>
              </a:ext>
            </a:extLst>
          </p:cNvPr>
          <p:cNvSpPr txBox="1"/>
          <p:nvPr/>
        </p:nvSpPr>
        <p:spPr>
          <a:xfrm>
            <a:off x="7861521" y="1646829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枠組みの進化</a:t>
            </a:r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64F7746-5CF8-9E04-58D3-60B1767FEE9D}"/>
              </a:ext>
            </a:extLst>
          </p:cNvPr>
          <p:cNvCxnSpPr>
            <a:cxnSpLocks/>
          </p:cNvCxnSpPr>
          <p:nvPr/>
        </p:nvCxnSpPr>
        <p:spPr>
          <a:xfrm flipH="1">
            <a:off x="6437376" y="2081191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45" descr="人工知能 単色塗りつぶし">
            <a:extLst>
              <a:ext uri="{FF2B5EF4-FFF2-40B4-BE49-F238E27FC236}">
                <a16:creationId xmlns:a16="http://schemas.microsoft.com/office/drawing/2014/main" id="{951F5ED8-0934-6FF5-A54C-744A1BD78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130" y="2711164"/>
            <a:ext cx="625399" cy="625399"/>
          </a:xfrm>
          <a:prstGeom prst="rect">
            <a:avLst/>
          </a:prstGeom>
        </p:spPr>
      </p:pic>
      <p:pic>
        <p:nvPicPr>
          <p:cNvPr id="47" name="グラフィックス 46" descr="人工知能 単色塗りつぶし">
            <a:extLst>
              <a:ext uri="{FF2B5EF4-FFF2-40B4-BE49-F238E27FC236}">
                <a16:creationId xmlns:a16="http://schemas.microsoft.com/office/drawing/2014/main" id="{E975AA4A-62FA-D211-63E0-899ED6215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130" y="4870876"/>
            <a:ext cx="625399" cy="625399"/>
          </a:xfrm>
          <a:prstGeom prst="rect">
            <a:avLst/>
          </a:prstGeom>
        </p:spPr>
      </p:pic>
      <p:sp>
        <p:nvSpPr>
          <p:cNvPr id="48" name="矢印: 下 47">
            <a:extLst>
              <a:ext uri="{FF2B5EF4-FFF2-40B4-BE49-F238E27FC236}">
                <a16:creationId xmlns:a16="http://schemas.microsoft.com/office/drawing/2014/main" id="{925EC918-C572-C4C0-D8E0-41523229496D}"/>
              </a:ext>
            </a:extLst>
          </p:cNvPr>
          <p:cNvSpPr/>
          <p:nvPr/>
        </p:nvSpPr>
        <p:spPr>
          <a:xfrm rot="16200000">
            <a:off x="8365152" y="2736200"/>
            <a:ext cx="246216" cy="56075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矢印: 下 48">
            <a:extLst>
              <a:ext uri="{FF2B5EF4-FFF2-40B4-BE49-F238E27FC236}">
                <a16:creationId xmlns:a16="http://schemas.microsoft.com/office/drawing/2014/main" id="{61B09241-97FE-A72F-AABC-19C1EEA9EB57}"/>
              </a:ext>
            </a:extLst>
          </p:cNvPr>
          <p:cNvSpPr/>
          <p:nvPr/>
        </p:nvSpPr>
        <p:spPr>
          <a:xfrm rot="16200000">
            <a:off x="8377898" y="4896894"/>
            <a:ext cx="246216" cy="53526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0" name="グラフィックス 49" descr="画像 単色塗りつぶし">
            <a:extLst>
              <a:ext uri="{FF2B5EF4-FFF2-40B4-BE49-F238E27FC236}">
                <a16:creationId xmlns:a16="http://schemas.microsoft.com/office/drawing/2014/main" id="{333DE248-F6A2-9F1E-D41E-5826969F0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2356" y="2701862"/>
            <a:ext cx="662403" cy="662403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2FE9160-4DA8-2733-28D6-B6CBCD0DB1BC}"/>
              </a:ext>
            </a:extLst>
          </p:cNvPr>
          <p:cNvSpPr/>
          <p:nvPr/>
        </p:nvSpPr>
        <p:spPr>
          <a:xfrm>
            <a:off x="7277934" y="3206087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pic>
        <p:nvPicPr>
          <p:cNvPr id="52" name="グラフィックス 51" descr="ドキュメント 単色塗りつぶし">
            <a:extLst>
              <a:ext uri="{FF2B5EF4-FFF2-40B4-BE49-F238E27FC236}">
                <a16:creationId xmlns:a16="http://schemas.microsoft.com/office/drawing/2014/main" id="{BCEB9462-753B-E28E-3EE6-AEE48CB31E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9360" y="4789140"/>
            <a:ext cx="625399" cy="625399"/>
          </a:xfrm>
          <a:prstGeom prst="rect">
            <a:avLst/>
          </a:prstGeom>
        </p:spPr>
      </p:pic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612EC554-70CD-A62C-09AA-4F7B1C36EE4C}"/>
              </a:ext>
            </a:extLst>
          </p:cNvPr>
          <p:cNvSpPr/>
          <p:nvPr/>
        </p:nvSpPr>
        <p:spPr>
          <a:xfrm>
            <a:off x="6981659" y="2395414"/>
            <a:ext cx="1251715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判別系</a:t>
            </a:r>
            <a:r>
              <a:rPr kumimoji="1" lang="en-US" altLang="ja-JP" sz="1400" dirty="0">
                <a:solidFill>
                  <a:schemeClr val="tx1"/>
                </a:solidFill>
              </a:rPr>
              <a:t>AI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F364FBF-F175-26EC-9FC3-0B93B4B25B07}"/>
              </a:ext>
            </a:extLst>
          </p:cNvPr>
          <p:cNvSpPr/>
          <p:nvPr/>
        </p:nvSpPr>
        <p:spPr>
          <a:xfrm>
            <a:off x="6981658" y="4474993"/>
            <a:ext cx="1251715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生成系</a:t>
            </a:r>
            <a:r>
              <a:rPr kumimoji="1" lang="en-US" altLang="ja-JP" sz="1400" dirty="0">
                <a:solidFill>
                  <a:schemeClr val="tx1"/>
                </a:solidFill>
              </a:rPr>
              <a:t>AI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E5BA231F-230A-E92E-FA9C-E5B43874BB64}"/>
              </a:ext>
            </a:extLst>
          </p:cNvPr>
          <p:cNvSpPr/>
          <p:nvPr/>
        </p:nvSpPr>
        <p:spPr>
          <a:xfrm>
            <a:off x="8207884" y="3596854"/>
            <a:ext cx="3400939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入力データに対応した属性・数値を予測する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97F8E73C-11EC-1883-5412-4317023ED897}"/>
              </a:ext>
            </a:extLst>
          </p:cNvPr>
          <p:cNvSpPr/>
          <p:nvPr/>
        </p:nvSpPr>
        <p:spPr>
          <a:xfrm>
            <a:off x="7639397" y="5654250"/>
            <a:ext cx="3994916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入力データに対応した文章や画像を新規に生成する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43B155E-9E6E-DF44-CF76-8C72D08A2BB0}"/>
              </a:ext>
            </a:extLst>
          </p:cNvPr>
          <p:cNvSpPr/>
          <p:nvPr/>
        </p:nvSpPr>
        <p:spPr>
          <a:xfrm>
            <a:off x="5891415" y="3594743"/>
            <a:ext cx="939103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判別系</a:t>
            </a:r>
            <a:r>
              <a:rPr kumimoji="1" lang="en-US" altLang="ja-JP" sz="1400" dirty="0">
                <a:solidFill>
                  <a:schemeClr val="tx1"/>
                </a:solidFill>
              </a:rPr>
              <a:t>AI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E26FC65-B344-083C-D9B2-4099EB92ECC4}"/>
              </a:ext>
            </a:extLst>
          </p:cNvPr>
          <p:cNvSpPr/>
          <p:nvPr/>
        </p:nvSpPr>
        <p:spPr>
          <a:xfrm>
            <a:off x="5792006" y="5077459"/>
            <a:ext cx="1137923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生成系</a:t>
            </a:r>
            <a:r>
              <a:rPr kumimoji="1" lang="en-US" altLang="ja-JP" sz="1400" dirty="0">
                <a:solidFill>
                  <a:schemeClr val="tx1"/>
                </a:solidFill>
              </a:rPr>
              <a:t>AI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右中かっこ 58">
            <a:extLst>
              <a:ext uri="{FF2B5EF4-FFF2-40B4-BE49-F238E27FC236}">
                <a16:creationId xmlns:a16="http://schemas.microsoft.com/office/drawing/2014/main" id="{55F26E02-67FD-7C0D-2544-954E990EF122}"/>
              </a:ext>
            </a:extLst>
          </p:cNvPr>
          <p:cNvSpPr/>
          <p:nvPr/>
        </p:nvSpPr>
        <p:spPr>
          <a:xfrm>
            <a:off x="5710844" y="2893468"/>
            <a:ext cx="142561" cy="1799504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9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サービスの台頭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近年、生成系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サービスが急速に発展・展開されている。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文章／自然言語処理：</a:t>
            </a:r>
            <a:r>
              <a:rPr lang="en-US" altLang="ja-JP" sz="2400" dirty="0" err="1"/>
              <a:t>ChatGPT</a:t>
            </a:r>
            <a:r>
              <a:rPr lang="en-US" altLang="ja-JP" sz="2400" dirty="0"/>
              <a:t>, Bard, Bing AI</a:t>
            </a:r>
            <a:endParaRPr lang="en-US" altLang="ja-JP" dirty="0"/>
          </a:p>
          <a:p>
            <a:pPr lvl="1">
              <a:defRPr/>
            </a:pPr>
            <a:r>
              <a:rPr lang="ja-JP" altLang="en-US" sz="2400" dirty="0"/>
              <a:t>画像・動画：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音楽・音声：</a:t>
            </a:r>
            <a:r>
              <a:rPr lang="en-US" altLang="ja-JP" sz="2400" dirty="0"/>
              <a:t>Whisper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</p:spTree>
    <p:extLst>
      <p:ext uri="{BB962C8B-B14F-4D97-AF65-F5344CB8AC3E}">
        <p14:creationId xmlns:p14="http://schemas.microsoft.com/office/powerpoint/2010/main" val="19684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の特徴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287515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近年の生成系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サービスは、世界的な注目度が高まっている。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多様なデータの対応付けが正確になったこと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人間が見ても自然なレベルのアウトプットをする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一般層に無課金で使用可能な形で展開されている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多言語対応（別途、翻訳機能が不要）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</p:spTree>
    <p:extLst>
      <p:ext uri="{BB962C8B-B14F-4D97-AF65-F5344CB8AC3E}">
        <p14:creationId xmlns:p14="http://schemas.microsoft.com/office/powerpoint/2010/main" val="267673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73252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 err="1"/>
              <a:t>OpenAI</a:t>
            </a:r>
            <a:r>
              <a:rPr lang="ja-JP" altLang="en-US" sz="2800" dirty="0"/>
              <a:t>社がリリースした、自然言語処理に特化した生成系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の</a:t>
            </a:r>
            <a:r>
              <a:rPr lang="en-US" altLang="ja-JP" sz="2800" dirty="0"/>
              <a:t>1</a:t>
            </a:r>
            <a:r>
              <a:rPr lang="ja-JP" altLang="en-US" sz="2800" dirty="0"/>
              <a:t>つ。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インターネット上の大量の文章データを学習しており、自然な文章を柔軟に生成できる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サービスは、</a:t>
            </a:r>
            <a:r>
              <a:rPr lang="en-US" altLang="ja-JP" sz="2400" dirty="0"/>
              <a:t>web</a:t>
            </a:r>
            <a:r>
              <a:rPr lang="ja-JP" altLang="en-US" sz="2400" dirty="0"/>
              <a:t>ブラウザ上で提供されている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ユーザから指示（</a:t>
            </a:r>
            <a:r>
              <a:rPr lang="en-US" altLang="ja-JP" sz="2800" dirty="0"/>
              <a:t>prompt</a:t>
            </a:r>
            <a:r>
              <a:rPr lang="ja-JP" altLang="en-US" sz="2800" dirty="0"/>
              <a:t>）が与えられると、それに応じた文章を生成する。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指示：「東京はどの国の都市ですか？」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回答：「東京は日本の都市です。」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チャット形式で追加指示ができ、履歴を踏まえて回答する。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追加指示：「つまり、</a:t>
            </a:r>
            <a:r>
              <a:rPr lang="ja-JP" altLang="en-US" sz="2400" b="1" dirty="0"/>
              <a:t>それ</a:t>
            </a:r>
            <a:r>
              <a:rPr lang="ja-JP" altLang="en-US" sz="2400" dirty="0"/>
              <a:t>はアジアにあるということですか？」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回答：「そうです。東京はアジアにあります。」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34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のできること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10119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複雑かつ高度な指示にも柔軟に対応可。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情報検索を超えて、行動支援</a:t>
            </a:r>
            <a:endParaRPr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201671-BC09-629B-B7D2-0347EAF4EF66}"/>
              </a:ext>
            </a:extLst>
          </p:cNvPr>
          <p:cNvSpPr txBox="1"/>
          <p:nvPr/>
        </p:nvSpPr>
        <p:spPr>
          <a:xfrm>
            <a:off x="2181990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情報検索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35C618-E97D-7349-A9D0-1EFCFA0ECED9}"/>
              </a:ext>
            </a:extLst>
          </p:cNvPr>
          <p:cNvSpPr txBox="1"/>
          <p:nvPr/>
        </p:nvSpPr>
        <p:spPr>
          <a:xfrm>
            <a:off x="1608113" y="3429000"/>
            <a:ext cx="225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「〇〇とは何ですか？」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45829-06DD-50C8-A248-DCD172CCBCCA}"/>
              </a:ext>
            </a:extLst>
          </p:cNvPr>
          <p:cNvSpPr txBox="1"/>
          <p:nvPr/>
        </p:nvSpPr>
        <p:spPr>
          <a:xfrm>
            <a:off x="4617952" y="3438525"/>
            <a:ext cx="7299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「あなたはプロの〇〇です。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〇〇を向上するためのアドバイスについて、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小学生向けに、手順を踏んで教えてください。」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97447-EF28-0D85-0D05-FEEC655B8494}"/>
              </a:ext>
            </a:extLst>
          </p:cNvPr>
          <p:cNvSpPr txBox="1"/>
          <p:nvPr/>
        </p:nvSpPr>
        <p:spPr>
          <a:xfrm>
            <a:off x="7717820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行動支援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E3C19C-8F73-B5BB-5031-84823EAD6AE0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98578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5655</TotalTime>
  <Words>3481</Words>
  <Application>Microsoft Office PowerPoint</Application>
  <PresentationFormat>ワイド画面</PresentationFormat>
  <Paragraphs>540</Paragraphs>
  <Slides>38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8" baseType="lpstr">
      <vt:lpstr>-apple-system</vt:lpstr>
      <vt:lpstr>Hiragino Kaku Gothic Pro</vt:lpstr>
      <vt:lpstr>inherit</vt:lpstr>
      <vt:lpstr>Meiryo UI</vt:lpstr>
      <vt:lpstr>Söhne Mono</vt:lpstr>
      <vt:lpstr>游ゴシック</vt:lpstr>
      <vt:lpstr>Arial</vt:lpstr>
      <vt:lpstr>Cambria Math</vt:lpstr>
      <vt:lpstr>Wingdings</vt:lpstr>
      <vt:lpstr>Yokogawa_Template_Standard</vt:lpstr>
      <vt:lpstr>ChatGPTの概要</vt:lpstr>
      <vt:lpstr>本日の聴講者層</vt:lpstr>
      <vt:lpstr>本日のセミナー構成</vt:lpstr>
      <vt:lpstr>アジェンダ</vt:lpstr>
      <vt:lpstr>生成系AI</vt:lpstr>
      <vt:lpstr>生成系AIサービスの台頭</vt:lpstr>
      <vt:lpstr>生成系AIの特徴</vt:lpstr>
      <vt:lpstr>ChatGPT</vt:lpstr>
      <vt:lpstr>ChatGPTのできること</vt:lpstr>
      <vt:lpstr>タスク例</vt:lpstr>
      <vt:lpstr>ChatGPTのバージョン</vt:lpstr>
      <vt:lpstr>生成系AIのPromptの影響</vt:lpstr>
      <vt:lpstr>Prompt Engineering</vt:lpstr>
      <vt:lpstr>ChatGPT（生成系AI）の注意しておくべき知識</vt:lpstr>
      <vt:lpstr>生成系AIサービスの規制</vt:lpstr>
      <vt:lpstr>ChatGPT（生成系AI）の利用ガイドライン</vt:lpstr>
      <vt:lpstr>さらなる民主化</vt:lpstr>
      <vt:lpstr>まとめ</vt:lpstr>
      <vt:lpstr>PowerPoint プレゼンテーション</vt:lpstr>
      <vt:lpstr>AIの枠組み</vt:lpstr>
      <vt:lpstr>ChatGPTの特徴</vt:lpstr>
      <vt:lpstr>ChatGPTの可能なタスク</vt:lpstr>
      <vt:lpstr>１．プログラムチックなプロンプト</vt:lpstr>
      <vt:lpstr>１．プログラムチックなプロンプト</vt:lpstr>
      <vt:lpstr>２．言葉遊び</vt:lpstr>
      <vt:lpstr>２．言葉遊び</vt:lpstr>
      <vt:lpstr>３．会話一連の文脈から指摘（結城先生の使用例）</vt:lpstr>
      <vt:lpstr>人間対応の変化</vt:lpstr>
      <vt:lpstr>全部は対応できない</vt:lpstr>
      <vt:lpstr>今後の展望を聞いた１</vt:lpstr>
      <vt:lpstr>今後の展望を聞いた２</vt:lpstr>
      <vt:lpstr>社員の利用ケース</vt:lpstr>
      <vt:lpstr>深層学習の躍進①　人間と同等の識別性能</vt:lpstr>
      <vt:lpstr>深層学習の躍進②　生成・変換の発展</vt:lpstr>
      <vt:lpstr>深層学習の躍進③　行動・意思決定への活用拡大</vt:lpstr>
      <vt:lpstr>結果まとめ</vt:lpstr>
      <vt:lpstr>アルゴリズム開発・検証の進捗</vt:lpstr>
      <vt:lpstr>2022年度　技術評価状況（最適化技術）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Kumagai, Wataru (Wataru.Kumagai@jp.yokogawa.com)</dc:creator>
  <cp:lastModifiedBy>熊谷 渉</cp:lastModifiedBy>
  <cp:revision>914</cp:revision>
  <dcterms:created xsi:type="dcterms:W3CDTF">2022-01-26T00:23:42Z</dcterms:created>
  <dcterms:modified xsi:type="dcterms:W3CDTF">2023-05-18T12:37:10Z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2022-10-06T04:21:01Z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ebd0d739-9851-4406-bae2-76da78976127</vt:lpwstr>
  </property>
  <property fmtid="{D5CDD505-2E9C-101B-9397-08002B2CF9AE}" pid="8" name="MSIP_Label_69b5a962-1a7a-4bf8-819d-07a170110954_ContentBits">
    <vt:lpwstr>0</vt:lpwstr>
  </property>
</Properties>
</file>